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9" r:id="rId4"/>
  </p:sldMasterIdLst>
  <p:notesMasterIdLst>
    <p:notesMasterId r:id="rId27"/>
  </p:notesMasterIdLst>
  <p:handoutMasterIdLst>
    <p:handoutMasterId r:id="rId28"/>
  </p:handoutMasterIdLst>
  <p:sldIdLst>
    <p:sldId id="258" r:id="rId5"/>
    <p:sldId id="592" r:id="rId6"/>
    <p:sldId id="544" r:id="rId7"/>
    <p:sldId id="269" r:id="rId8"/>
    <p:sldId id="538" r:id="rId9"/>
    <p:sldId id="593" r:id="rId10"/>
    <p:sldId id="281" r:id="rId11"/>
    <p:sldId id="594" r:id="rId12"/>
    <p:sldId id="596" r:id="rId13"/>
    <p:sldId id="595" r:id="rId14"/>
    <p:sldId id="597" r:id="rId15"/>
    <p:sldId id="607" r:id="rId16"/>
    <p:sldId id="598" r:id="rId17"/>
    <p:sldId id="600" r:id="rId18"/>
    <p:sldId id="599" r:id="rId19"/>
    <p:sldId id="601" r:id="rId20"/>
    <p:sldId id="602" r:id="rId21"/>
    <p:sldId id="603" r:id="rId22"/>
    <p:sldId id="604" r:id="rId23"/>
    <p:sldId id="605" r:id="rId24"/>
    <p:sldId id="606" r:id="rId25"/>
    <p:sldId id="477" r:id="rId26"/>
  </p:sldIdLst>
  <p:sldSz cx="12188825" cy="6858000"/>
  <p:notesSz cx="7099300" cy="10234613"/>
  <p:defaultTextStyle>
    <a:defPPr marL="0" marR="0" indent="0" algn="l" defTabSz="45710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667"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rgbClr val="75787B"/>
        </a:solidFill>
        <a:effectLst/>
        <a:uFillTx/>
        <a:latin typeface="Arial"/>
        <a:ea typeface="Arial"/>
        <a:cs typeface="Arial"/>
        <a:sym typeface="Arial"/>
      </a:defRPr>
    </a:lvl1pPr>
    <a:lvl2pPr marL="0" marR="0" indent="114277" algn="ctr" defTabSz="412667"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rgbClr val="75787B"/>
        </a:solidFill>
        <a:effectLst/>
        <a:uFillTx/>
        <a:latin typeface="Arial"/>
        <a:ea typeface="Arial"/>
        <a:cs typeface="Arial"/>
        <a:sym typeface="Arial"/>
      </a:defRPr>
    </a:lvl2pPr>
    <a:lvl3pPr marL="0" marR="0" indent="228554" algn="ctr" defTabSz="412667"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rgbClr val="75787B"/>
        </a:solidFill>
        <a:effectLst/>
        <a:uFillTx/>
        <a:latin typeface="Arial"/>
        <a:ea typeface="Arial"/>
        <a:cs typeface="Arial"/>
        <a:sym typeface="Arial"/>
      </a:defRPr>
    </a:lvl3pPr>
    <a:lvl4pPr marL="0" marR="0" indent="342831" algn="ctr" defTabSz="412667"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rgbClr val="75787B"/>
        </a:solidFill>
        <a:effectLst/>
        <a:uFillTx/>
        <a:latin typeface="Arial"/>
        <a:ea typeface="Arial"/>
        <a:cs typeface="Arial"/>
        <a:sym typeface="Arial"/>
      </a:defRPr>
    </a:lvl4pPr>
    <a:lvl5pPr marL="0" marR="0" indent="457109" algn="ctr" defTabSz="412667"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rgbClr val="75787B"/>
        </a:solidFill>
        <a:effectLst/>
        <a:uFillTx/>
        <a:latin typeface="Arial"/>
        <a:ea typeface="Arial"/>
        <a:cs typeface="Arial"/>
        <a:sym typeface="Arial"/>
      </a:defRPr>
    </a:lvl5pPr>
    <a:lvl6pPr marL="0" marR="0" indent="571386" algn="ctr" defTabSz="412667"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rgbClr val="75787B"/>
        </a:solidFill>
        <a:effectLst/>
        <a:uFillTx/>
        <a:latin typeface="Arial"/>
        <a:ea typeface="Arial"/>
        <a:cs typeface="Arial"/>
        <a:sym typeface="Arial"/>
      </a:defRPr>
    </a:lvl6pPr>
    <a:lvl7pPr marL="0" marR="0" indent="685663" algn="ctr" defTabSz="412667"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rgbClr val="75787B"/>
        </a:solidFill>
        <a:effectLst/>
        <a:uFillTx/>
        <a:latin typeface="Arial"/>
        <a:ea typeface="Arial"/>
        <a:cs typeface="Arial"/>
        <a:sym typeface="Arial"/>
      </a:defRPr>
    </a:lvl7pPr>
    <a:lvl8pPr marL="0" marR="0" indent="799940" algn="ctr" defTabSz="412667"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rgbClr val="75787B"/>
        </a:solidFill>
        <a:effectLst/>
        <a:uFillTx/>
        <a:latin typeface="Arial"/>
        <a:ea typeface="Arial"/>
        <a:cs typeface="Arial"/>
        <a:sym typeface="Arial"/>
      </a:defRPr>
    </a:lvl8pPr>
    <a:lvl9pPr marL="0" marR="0" indent="914217" algn="ctr" defTabSz="412667"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rgbClr val="75787B"/>
        </a:solidFill>
        <a:effectLst/>
        <a:uFillTx/>
        <a:latin typeface="Arial"/>
        <a:ea typeface="Arial"/>
        <a:cs typeface="Arial"/>
        <a:sym typeface="Arial"/>
      </a:defRPr>
    </a:lvl9pPr>
  </p:defaultTextStyle>
  <p:extLst>
    <p:ext uri="{EFAFB233-063F-42B5-8137-9DF3F51BA10A}">
      <p15:sldGuideLst xmlns:p15="http://schemas.microsoft.com/office/powerpoint/2012/main">
        <p15:guide id="1" orient="horz" pos="1174">
          <p15:clr>
            <a:srgbClr val="A4A3A4"/>
          </p15:clr>
        </p15:guide>
        <p15:guide id="2" pos="791" userDrawn="1">
          <p15:clr>
            <a:srgbClr val="A4A3A4"/>
          </p15:clr>
        </p15:guide>
        <p15:guide id="3" orient="horz" pos="1536" userDrawn="1">
          <p15:clr>
            <a:srgbClr val="A4A3A4"/>
          </p15:clr>
        </p15:guide>
        <p15:guide id="4" pos="3839" userDrawn="1">
          <p15:clr>
            <a:srgbClr val="A4A3A4"/>
          </p15:clr>
        </p15:guide>
        <p15:guide id="5" pos="5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0000"/>
    <a:srgbClr val="582C83"/>
    <a:srgbClr val="666666"/>
    <a:srgbClr val="CCCCCC"/>
    <a:srgbClr val="E6E6E6"/>
    <a:srgbClr val="333333"/>
    <a:srgbClr val="8E8A86"/>
    <a:srgbClr val="C7384F"/>
    <a:srgbClr val="C8C9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E63D1A-AF42-F321-FEAE-8E45B789675D}" v="6" dt="2025-09-15T11:59:11.140"/>
    <p1510:client id="{905DFD22-BDE2-240D-4664-3F021D8FC926}" v="1" dt="2025-09-15T23:56:08.45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8F44A2F1-9E1F-4B54-A3A2-5F16C0AD49E2}"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64" autoAdjust="0"/>
    <p:restoredTop sz="87595" autoAdjust="0"/>
  </p:normalViewPr>
  <p:slideViewPr>
    <p:cSldViewPr snapToGrid="0" snapToObjects="1" showGuides="1">
      <p:cViewPr varScale="1">
        <p:scale>
          <a:sx n="85" d="100"/>
          <a:sy n="85" d="100"/>
        </p:scale>
        <p:origin x="466" y="29"/>
      </p:cViewPr>
      <p:guideLst>
        <p:guide orient="horz" pos="1174"/>
        <p:guide pos="791"/>
        <p:guide orient="horz" pos="1536"/>
        <p:guide pos="3839"/>
        <p:guide pos="575"/>
      </p:guideLst>
    </p:cSldViewPr>
  </p:slideViewPr>
  <p:outlineViewPr>
    <p:cViewPr>
      <p:scale>
        <a:sx n="33" d="100"/>
        <a:sy n="33" d="100"/>
      </p:scale>
      <p:origin x="0" y="-17312"/>
    </p:cViewPr>
  </p:outlineViewPr>
  <p:notesTextViewPr>
    <p:cViewPr>
      <p:scale>
        <a:sx n="3" d="2"/>
        <a:sy n="3" d="2"/>
      </p:scale>
      <p:origin x="0" y="0"/>
    </p:cViewPr>
  </p:notesTextViewPr>
  <p:sorterViewPr>
    <p:cViewPr>
      <p:scale>
        <a:sx n="154" d="100"/>
        <a:sy n="154" d="100"/>
      </p:scale>
      <p:origin x="0" y="0"/>
    </p:cViewPr>
  </p:sorterViewPr>
  <p:notesViewPr>
    <p:cSldViewPr snapToGrid="0" snapToObjects="1">
      <p:cViewPr varScale="1">
        <p:scale>
          <a:sx n="140" d="100"/>
          <a:sy n="140" d="100"/>
        </p:scale>
        <p:origin x="563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John" userId="S::john.thomas@sage.com::9c31884a-98d4-4e3c-bebc-44050313344e" providerId="AD" clId="Web-{16E63D1A-AF42-F321-FEAE-8E45B789675D}"/>
    <pc:docChg chg="modSld">
      <pc:chgData name="Thomas, John" userId="S::john.thomas@sage.com::9c31884a-98d4-4e3c-bebc-44050313344e" providerId="AD" clId="Web-{16E63D1A-AF42-F321-FEAE-8E45B789675D}" dt="2025-09-15T11:59:11.140" v="5" actId="20577"/>
      <pc:docMkLst>
        <pc:docMk/>
      </pc:docMkLst>
      <pc:sldChg chg="modSp">
        <pc:chgData name="Thomas, John" userId="S::john.thomas@sage.com::9c31884a-98d4-4e3c-bebc-44050313344e" providerId="AD" clId="Web-{16E63D1A-AF42-F321-FEAE-8E45B789675D}" dt="2025-09-15T11:59:11.140" v="5" actId="20577"/>
        <pc:sldMkLst>
          <pc:docMk/>
          <pc:sldMk cId="3652118263" sldId="594"/>
        </pc:sldMkLst>
        <pc:spChg chg="mod">
          <ac:chgData name="Thomas, John" userId="S::john.thomas@sage.com::9c31884a-98d4-4e3c-bebc-44050313344e" providerId="AD" clId="Web-{16E63D1A-AF42-F321-FEAE-8E45B789675D}" dt="2025-09-15T11:59:11.140" v="5" actId="20577"/>
          <ac:spMkLst>
            <pc:docMk/>
            <pc:sldMk cId="3652118263" sldId="594"/>
            <ac:spMk id="3" creationId="{C8748219-8547-6583-991B-DA99B290BDF5}"/>
          </ac:spMkLst>
        </pc:spChg>
      </pc:sldChg>
    </pc:docChg>
  </pc:docChgLst>
  <pc:docChgLst>
    <pc:chgData name="Thomas, John" userId="S::john.thomas@sage.com::9c31884a-98d4-4e3c-bebc-44050313344e" providerId="AD" clId="Web-{E827D4EA-773B-7F40-4DDC-A01C09DFF6A4}"/>
    <pc:docChg chg="modSld">
      <pc:chgData name="Thomas, John" userId="S::john.thomas@sage.com::9c31884a-98d4-4e3c-bebc-44050313344e" providerId="AD" clId="Web-{E827D4EA-773B-7F40-4DDC-A01C09DFF6A4}" dt="2025-09-12T12:28:17.611" v="19" actId="20577"/>
      <pc:docMkLst>
        <pc:docMk/>
      </pc:docMkLst>
      <pc:sldChg chg="modSp">
        <pc:chgData name="Thomas, John" userId="S::john.thomas@sage.com::9c31884a-98d4-4e3c-bebc-44050313344e" providerId="AD" clId="Web-{E827D4EA-773B-7F40-4DDC-A01C09DFF6A4}" dt="2025-09-12T12:28:17.611" v="19" actId="20577"/>
        <pc:sldMkLst>
          <pc:docMk/>
          <pc:sldMk cId="2640444302" sldId="606"/>
        </pc:sldMkLst>
        <pc:spChg chg="mod">
          <ac:chgData name="Thomas, John" userId="S::john.thomas@sage.com::9c31884a-98d4-4e3c-bebc-44050313344e" providerId="AD" clId="Web-{E827D4EA-773B-7F40-4DDC-A01C09DFF6A4}" dt="2025-09-12T12:28:17.611" v="19" actId="20577"/>
          <ac:spMkLst>
            <pc:docMk/>
            <pc:sldMk cId="2640444302" sldId="606"/>
            <ac:spMk id="5" creationId="{A7A3D23D-6E75-FB26-87D5-73E71A142724}"/>
          </ac:spMkLst>
        </pc:spChg>
      </pc:sldChg>
    </pc:docChg>
  </pc:docChgLst>
  <pc:docChgLst>
    <pc:chgData name="Thomas, John" userId="S::john.thomas@sage.com::9c31884a-98d4-4e3c-bebc-44050313344e" providerId="AD" clId="Web-{A9FD5424-7BDC-5C2E-2072-285DAE6D5BC8}"/>
    <pc:docChg chg="modSld">
      <pc:chgData name="Thomas, John" userId="S::john.thomas@sage.com::9c31884a-98d4-4e3c-bebc-44050313344e" providerId="AD" clId="Web-{A9FD5424-7BDC-5C2E-2072-285DAE6D5BC8}" dt="2025-09-12T21:46:21.838" v="24" actId="20577"/>
      <pc:docMkLst>
        <pc:docMk/>
      </pc:docMkLst>
      <pc:sldChg chg="modSp">
        <pc:chgData name="Thomas, John" userId="S::john.thomas@sage.com::9c31884a-98d4-4e3c-bebc-44050313344e" providerId="AD" clId="Web-{A9FD5424-7BDC-5C2E-2072-285DAE6D5BC8}" dt="2025-09-12T21:46:21.838" v="24" actId="20577"/>
        <pc:sldMkLst>
          <pc:docMk/>
          <pc:sldMk cId="3652118263" sldId="594"/>
        </pc:sldMkLst>
        <pc:spChg chg="mod">
          <ac:chgData name="Thomas, John" userId="S::john.thomas@sage.com::9c31884a-98d4-4e3c-bebc-44050313344e" providerId="AD" clId="Web-{A9FD5424-7BDC-5C2E-2072-285DAE6D5BC8}" dt="2025-09-12T21:46:21.838" v="24" actId="20577"/>
          <ac:spMkLst>
            <pc:docMk/>
            <pc:sldMk cId="3652118263" sldId="594"/>
            <ac:spMk id="3" creationId="{C8748219-8547-6583-991B-DA99B290BDF5}"/>
          </ac:spMkLst>
        </pc:spChg>
      </pc:sldChg>
    </pc:docChg>
  </pc:docChgLst>
  <pc:docChgLst>
    <pc:chgData name="Thomas, John" userId="S::john.thomas@sage.com::9c31884a-98d4-4e3c-bebc-44050313344e" providerId="AD" clId="Web-{905DFD22-BDE2-240D-4664-3F021D8FC926}"/>
    <pc:docChg chg="modSld">
      <pc:chgData name="Thomas, John" userId="S::john.thomas@sage.com::9c31884a-98d4-4e3c-bebc-44050313344e" providerId="AD" clId="Web-{905DFD22-BDE2-240D-4664-3F021D8FC926}" dt="2025-09-15T23:56:08.454" v="0" actId="20577"/>
      <pc:docMkLst>
        <pc:docMk/>
      </pc:docMkLst>
      <pc:sldChg chg="modSp">
        <pc:chgData name="Thomas, John" userId="S::john.thomas@sage.com::9c31884a-98d4-4e3c-bebc-44050313344e" providerId="AD" clId="Web-{905DFD22-BDE2-240D-4664-3F021D8FC926}" dt="2025-09-15T23:56:08.454" v="0" actId="20577"/>
        <pc:sldMkLst>
          <pc:docMk/>
          <pc:sldMk cId="3652118263" sldId="594"/>
        </pc:sldMkLst>
        <pc:spChg chg="mod">
          <ac:chgData name="Thomas, John" userId="S::john.thomas@sage.com::9c31884a-98d4-4e3c-bebc-44050313344e" providerId="AD" clId="Web-{905DFD22-BDE2-240D-4664-3F021D8FC926}" dt="2025-09-15T23:56:08.454" v="0" actId="20577"/>
          <ac:spMkLst>
            <pc:docMk/>
            <pc:sldMk cId="3652118263" sldId="594"/>
            <ac:spMk id="3" creationId="{C8748219-8547-6583-991B-DA99B290BDF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i="0" dirty="0">
              <a:latin typeface="Arial Regular" charset="0"/>
              <a:ea typeface="Arial Regular" charset="0"/>
              <a:cs typeface="Arial Regular" charset="0"/>
            </a:endParaRPr>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D8C3CDF2-FB84-4F85-89CC-1E944015EEFD}" type="datetimeFigureOut">
              <a:rPr lang="en-GB" i="0" smtClean="0">
                <a:latin typeface="Arial Regular" charset="0"/>
                <a:ea typeface="Arial Regular" charset="0"/>
                <a:cs typeface="Arial Regular" charset="0"/>
              </a:rPr>
              <a:pPr/>
              <a:t>12/10/2025</a:t>
            </a:fld>
            <a:endParaRPr lang="en-GB" i="0" dirty="0">
              <a:latin typeface="Arial Regular" charset="0"/>
              <a:ea typeface="Arial Regular" charset="0"/>
              <a:cs typeface="Arial Regular" charset="0"/>
            </a:endParaRPr>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i="0" dirty="0">
              <a:latin typeface="Arial Regular" charset="0"/>
              <a:ea typeface="Arial Regular" charset="0"/>
              <a:cs typeface="Arial Regular" charset="0"/>
            </a:endParaRPr>
          </a:p>
        </p:txBody>
      </p:sp>
      <p:sp>
        <p:nvSpPr>
          <p:cNvPr id="5" name="Slide Number Placehold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F48EF4C-DA84-4243-AE54-DC754598512C}" type="slidenum">
              <a:rPr lang="en-GB" i="0" smtClean="0">
                <a:latin typeface="Arial Regular" charset="0"/>
                <a:ea typeface="Arial Regular" charset="0"/>
                <a:cs typeface="Arial Regular" charset="0"/>
              </a:rPr>
              <a:pPr/>
              <a:t>‹#›</a:t>
            </a:fld>
            <a:endParaRPr lang="en-GB" i="0" dirty="0">
              <a:latin typeface="Arial Regular" charset="0"/>
              <a:ea typeface="Arial Regular" charset="0"/>
              <a:cs typeface="Arial Regular" charset="0"/>
            </a:endParaRPr>
          </a:p>
        </p:txBody>
      </p:sp>
    </p:spTree>
    <p:extLst>
      <p:ext uri="{BB962C8B-B14F-4D97-AF65-F5344CB8AC3E}">
        <p14:creationId xmlns:p14="http://schemas.microsoft.com/office/powerpoint/2010/main" val="36132041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41288" y="768350"/>
            <a:ext cx="6816725" cy="3836988"/>
          </a:xfrm>
          <a:prstGeom prst="rect">
            <a:avLst/>
          </a:prstGeom>
        </p:spPr>
        <p:txBody>
          <a:bodyPr lIns="99048" tIns="49524" rIns="99048" bIns="49524"/>
          <a:lstStyle/>
          <a:p>
            <a:endParaRPr/>
          </a:p>
        </p:txBody>
      </p:sp>
      <p:sp>
        <p:nvSpPr>
          <p:cNvPr id="117" name="Shape 117"/>
          <p:cNvSpPr>
            <a:spLocks noGrp="1"/>
          </p:cNvSpPr>
          <p:nvPr>
            <p:ph type="body" sz="quarter" idx="1"/>
          </p:nvPr>
        </p:nvSpPr>
        <p:spPr>
          <a:xfrm>
            <a:off x="946574" y="4861441"/>
            <a:ext cx="5206153" cy="4605576"/>
          </a:xfrm>
          <a:prstGeom prst="rect">
            <a:avLst/>
          </a:prstGeom>
        </p:spPr>
        <p:txBody>
          <a:bodyPr lIns="99048" tIns="49524" rIns="99048" bIns="49524"/>
          <a:lstStyle/>
          <a:p>
            <a:endParaRPr/>
          </a:p>
        </p:txBody>
      </p:sp>
    </p:spTree>
    <p:extLst>
      <p:ext uri="{BB962C8B-B14F-4D97-AF65-F5344CB8AC3E}">
        <p14:creationId xmlns:p14="http://schemas.microsoft.com/office/powerpoint/2010/main" val="4275557450"/>
      </p:ext>
    </p:extLst>
  </p:cSld>
  <p:clrMap bg1="lt1" tx1="dk1" bg2="lt2" tx2="dk2" accent1="accent1" accent2="accent2" accent3="accent3" accent4="accent4" accent5="accent5" accent6="accent6" hlink="hlink" folHlink="folHlink"/>
  <p:notesStyle>
    <a:lvl1pPr defTabSz="228554" latinLnBrk="0">
      <a:lnSpc>
        <a:spcPct val="117999"/>
      </a:lnSpc>
      <a:defRPr sz="1100">
        <a:latin typeface="Helvetica Neue"/>
        <a:ea typeface="Helvetica Neue"/>
        <a:cs typeface="Helvetica Neue"/>
        <a:sym typeface="Helvetica Neue"/>
      </a:defRPr>
    </a:lvl1pPr>
    <a:lvl2pPr indent="114277" defTabSz="228554" latinLnBrk="0">
      <a:lnSpc>
        <a:spcPct val="117999"/>
      </a:lnSpc>
      <a:defRPr sz="1100">
        <a:latin typeface="Helvetica Neue"/>
        <a:ea typeface="Helvetica Neue"/>
        <a:cs typeface="Helvetica Neue"/>
        <a:sym typeface="Helvetica Neue"/>
      </a:defRPr>
    </a:lvl2pPr>
    <a:lvl3pPr indent="228554" defTabSz="228554" latinLnBrk="0">
      <a:lnSpc>
        <a:spcPct val="117999"/>
      </a:lnSpc>
      <a:defRPr sz="1100">
        <a:latin typeface="Helvetica Neue"/>
        <a:ea typeface="Helvetica Neue"/>
        <a:cs typeface="Helvetica Neue"/>
        <a:sym typeface="Helvetica Neue"/>
      </a:defRPr>
    </a:lvl3pPr>
    <a:lvl4pPr indent="342831" defTabSz="228554" latinLnBrk="0">
      <a:lnSpc>
        <a:spcPct val="117999"/>
      </a:lnSpc>
      <a:defRPr sz="1100">
        <a:latin typeface="Helvetica Neue"/>
        <a:ea typeface="Helvetica Neue"/>
        <a:cs typeface="Helvetica Neue"/>
        <a:sym typeface="Helvetica Neue"/>
      </a:defRPr>
    </a:lvl4pPr>
    <a:lvl5pPr indent="457109" defTabSz="228554" latinLnBrk="0">
      <a:lnSpc>
        <a:spcPct val="117999"/>
      </a:lnSpc>
      <a:defRPr sz="1100">
        <a:latin typeface="Helvetica Neue"/>
        <a:ea typeface="Helvetica Neue"/>
        <a:cs typeface="Helvetica Neue"/>
        <a:sym typeface="Helvetica Neue"/>
      </a:defRPr>
    </a:lvl5pPr>
    <a:lvl6pPr indent="571386" defTabSz="228554" latinLnBrk="0">
      <a:lnSpc>
        <a:spcPct val="117999"/>
      </a:lnSpc>
      <a:defRPr sz="1100">
        <a:latin typeface="Helvetica Neue"/>
        <a:ea typeface="Helvetica Neue"/>
        <a:cs typeface="Helvetica Neue"/>
        <a:sym typeface="Helvetica Neue"/>
      </a:defRPr>
    </a:lvl6pPr>
    <a:lvl7pPr indent="685663" defTabSz="228554" latinLnBrk="0">
      <a:lnSpc>
        <a:spcPct val="117999"/>
      </a:lnSpc>
      <a:defRPr sz="1100">
        <a:latin typeface="Helvetica Neue"/>
        <a:ea typeface="Helvetica Neue"/>
        <a:cs typeface="Helvetica Neue"/>
        <a:sym typeface="Helvetica Neue"/>
      </a:defRPr>
    </a:lvl7pPr>
    <a:lvl8pPr indent="799940" defTabSz="228554" latinLnBrk="0">
      <a:lnSpc>
        <a:spcPct val="117999"/>
      </a:lnSpc>
      <a:defRPr sz="1100">
        <a:latin typeface="Helvetica Neue"/>
        <a:ea typeface="Helvetica Neue"/>
        <a:cs typeface="Helvetica Neue"/>
        <a:sym typeface="Helvetica Neue"/>
      </a:defRPr>
    </a:lvl8pPr>
    <a:lvl9pPr indent="914217" defTabSz="228554" latinLnBrk="0">
      <a:lnSpc>
        <a:spcPct val="117999"/>
      </a:lnSpc>
      <a:defRPr sz="11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92A93-8262-254D-8F5A-CE19795D22F6}" type="slidenum">
              <a:rPr kumimoji="0" lang="en-US" sz="1200" b="0" i="0" u="none" strike="noStrike" kern="1200" cap="none" spc="0" normalizeH="0" baseline="0" noProof="0" smtClean="0">
                <a:ln>
                  <a:noFill/>
                </a:ln>
                <a:solidFill>
                  <a:prstClr val="black"/>
                </a:solidFill>
                <a:effectLst/>
                <a:uLnTx/>
                <a:uFillTx/>
                <a:latin typeface="Sage Text"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age Text" panose="020F0502020204030204"/>
              <a:ea typeface="+mn-ea"/>
              <a:cs typeface="+mn-cs"/>
            </a:endParaRPr>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091CD-73E4-7FFB-124A-B208C55F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8DA728-23AB-7CB5-6D6C-6C3BF27576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9774A7-ED8B-6B71-D10F-E482695103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F6455E-C95B-5658-D4C4-B3FA432774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92A93-8262-254D-8F5A-CE19795D22F6}" type="slidenum">
              <a:rPr kumimoji="0" lang="en-US" sz="1200" b="0" i="0" u="none" strike="noStrike" kern="1200" cap="none" spc="0" normalizeH="0" baseline="0" noProof="0" smtClean="0">
                <a:ln>
                  <a:noFill/>
                </a:ln>
                <a:solidFill>
                  <a:prstClr val="black"/>
                </a:solidFill>
                <a:effectLst/>
                <a:uLnTx/>
                <a:uFillTx/>
                <a:latin typeface="Sage Text"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age Text" panose="020F0502020204030204"/>
              <a:ea typeface="+mn-ea"/>
              <a:cs typeface="+mn-cs"/>
            </a:endParaRPr>
          </a:p>
        </p:txBody>
      </p:sp>
    </p:spTree>
    <p:extLst>
      <p:ext uri="{BB962C8B-B14F-4D97-AF65-F5344CB8AC3E}">
        <p14:creationId xmlns:p14="http://schemas.microsoft.com/office/powerpoint/2010/main" val="2540907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C9AD8-43B1-72ED-DB67-0B160E16D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5DD757-411A-3756-70AB-3E26B171A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61165A-227D-3E39-9575-2E4EE1E727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5DD6CB-3680-BAA6-FAE0-25B42050106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92A93-8262-254D-8F5A-CE19795D22F6}" type="slidenum">
              <a:rPr kumimoji="0" lang="en-US" sz="1200" b="0" i="0" u="none" strike="noStrike" kern="1200" cap="none" spc="0" normalizeH="0" baseline="0" noProof="0" smtClean="0">
                <a:ln>
                  <a:noFill/>
                </a:ln>
                <a:solidFill>
                  <a:prstClr val="black"/>
                </a:solidFill>
                <a:effectLst/>
                <a:uLnTx/>
                <a:uFillTx/>
                <a:latin typeface="Sage Text"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age Text" panose="020F0502020204030204"/>
              <a:ea typeface="+mn-ea"/>
              <a:cs typeface="+mn-cs"/>
            </a:endParaRPr>
          </a:p>
        </p:txBody>
      </p:sp>
    </p:spTree>
    <p:extLst>
      <p:ext uri="{BB962C8B-B14F-4D97-AF65-F5344CB8AC3E}">
        <p14:creationId xmlns:p14="http://schemas.microsoft.com/office/powerpoint/2010/main" val="2736690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E71EB-DCE2-AFCB-525D-283FEEB02A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07D74A-9A1B-C54D-4226-C7ECB44242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ABA37E-48D5-B581-52A6-7095C47E2F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DDDC3A-D19B-BA93-FA19-82847F9D29E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92A93-8262-254D-8F5A-CE19795D22F6}" type="slidenum">
              <a:rPr kumimoji="0" lang="en-US" sz="1200" b="0" i="0" u="none" strike="noStrike" kern="1200" cap="none" spc="0" normalizeH="0" baseline="0" noProof="0" smtClean="0">
                <a:ln>
                  <a:noFill/>
                </a:ln>
                <a:solidFill>
                  <a:prstClr val="black"/>
                </a:solidFill>
                <a:effectLst/>
                <a:uLnTx/>
                <a:uFillTx/>
                <a:latin typeface="Sage Text"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age Text" panose="020F0502020204030204"/>
              <a:ea typeface="+mn-ea"/>
              <a:cs typeface="+mn-cs"/>
            </a:endParaRPr>
          </a:p>
        </p:txBody>
      </p:sp>
    </p:spTree>
    <p:extLst>
      <p:ext uri="{BB962C8B-B14F-4D97-AF65-F5344CB8AC3E}">
        <p14:creationId xmlns:p14="http://schemas.microsoft.com/office/powerpoint/2010/main" val="1121991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D5F70-A0A2-990F-BE6A-BBE4F6F938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CD4117-3825-4879-7B86-8111EE9B4A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95DF8D-288A-0226-D236-9793E62B09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3B31CE-90A4-0BE9-A531-27AC685943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92A93-8262-254D-8F5A-CE19795D22F6}" type="slidenum">
              <a:rPr kumimoji="0" lang="en-US" sz="1200" b="0" i="0" u="none" strike="noStrike" kern="1200" cap="none" spc="0" normalizeH="0" baseline="0" noProof="0" smtClean="0">
                <a:ln>
                  <a:noFill/>
                </a:ln>
                <a:solidFill>
                  <a:prstClr val="black"/>
                </a:solidFill>
                <a:effectLst/>
                <a:uLnTx/>
                <a:uFillTx/>
                <a:latin typeface="Sage Text"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age Text" panose="020F0502020204030204"/>
              <a:ea typeface="+mn-ea"/>
              <a:cs typeface="+mn-cs"/>
            </a:endParaRPr>
          </a:p>
        </p:txBody>
      </p:sp>
    </p:spTree>
    <p:extLst>
      <p:ext uri="{BB962C8B-B14F-4D97-AF65-F5344CB8AC3E}">
        <p14:creationId xmlns:p14="http://schemas.microsoft.com/office/powerpoint/2010/main" val="3438098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47618-0A67-6680-3710-910A2D62CD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E7607B-85E5-8C39-9036-FF3D69C59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7ECC5-651E-8B93-2A36-A62884BB50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46A547-CBB1-C983-0DA0-7CEDE319D62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92A93-8262-254D-8F5A-CE19795D22F6}" type="slidenum">
              <a:rPr kumimoji="0" lang="en-US" sz="1200" b="0" i="0" u="none" strike="noStrike" kern="1200" cap="none" spc="0" normalizeH="0" baseline="0" noProof="0" smtClean="0">
                <a:ln>
                  <a:noFill/>
                </a:ln>
                <a:solidFill>
                  <a:prstClr val="black"/>
                </a:solidFill>
                <a:effectLst/>
                <a:uLnTx/>
                <a:uFillTx/>
                <a:latin typeface="Sage Text"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age Text" panose="020F0502020204030204"/>
              <a:ea typeface="+mn-ea"/>
              <a:cs typeface="+mn-cs"/>
            </a:endParaRPr>
          </a:p>
        </p:txBody>
      </p:sp>
    </p:spTree>
    <p:extLst>
      <p:ext uri="{BB962C8B-B14F-4D97-AF65-F5344CB8AC3E}">
        <p14:creationId xmlns:p14="http://schemas.microsoft.com/office/powerpoint/2010/main" val="2854814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F8D75-B30D-C43B-6965-F509DEEB3B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8AA30D-0E7B-D7AC-8827-BCD1A0E101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6E94F0-17F8-8FD7-3F8E-BDCC9C8177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1E49D3-82B9-A208-E12D-76F1D00D596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92A93-8262-254D-8F5A-CE19795D22F6}" type="slidenum">
              <a:rPr kumimoji="0" lang="en-US" sz="1200" b="0" i="0" u="none" strike="noStrike" kern="1200" cap="none" spc="0" normalizeH="0" baseline="0" noProof="0" smtClean="0">
                <a:ln>
                  <a:noFill/>
                </a:ln>
                <a:solidFill>
                  <a:prstClr val="black"/>
                </a:solidFill>
                <a:effectLst/>
                <a:uLnTx/>
                <a:uFillTx/>
                <a:latin typeface="Sage Text"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age Text" panose="020F0502020204030204"/>
              <a:ea typeface="+mn-ea"/>
              <a:cs typeface="+mn-cs"/>
            </a:endParaRPr>
          </a:p>
        </p:txBody>
      </p:sp>
    </p:spTree>
    <p:extLst>
      <p:ext uri="{BB962C8B-B14F-4D97-AF65-F5344CB8AC3E}">
        <p14:creationId xmlns:p14="http://schemas.microsoft.com/office/powerpoint/2010/main" val="197081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F1222-66E2-44FA-0850-38CCF74CB9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067FD8-20DA-020B-D399-BA4E713AAE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752D54-77F0-78DC-D90A-CDAEEC4035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30A080-D348-DF0E-F138-A84F085DE2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92A93-8262-254D-8F5A-CE19795D22F6}" type="slidenum">
              <a:rPr kumimoji="0" lang="en-US" sz="1200" b="0" i="0" u="none" strike="noStrike" kern="1200" cap="none" spc="0" normalizeH="0" baseline="0" noProof="0" smtClean="0">
                <a:ln>
                  <a:noFill/>
                </a:ln>
                <a:solidFill>
                  <a:prstClr val="black"/>
                </a:solidFill>
                <a:effectLst/>
                <a:uLnTx/>
                <a:uFillTx/>
                <a:latin typeface="Sage Text"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age Text" panose="020F0502020204030204"/>
              <a:ea typeface="+mn-ea"/>
              <a:cs typeface="+mn-cs"/>
            </a:endParaRPr>
          </a:p>
        </p:txBody>
      </p:sp>
    </p:spTree>
    <p:extLst>
      <p:ext uri="{BB962C8B-B14F-4D97-AF65-F5344CB8AC3E}">
        <p14:creationId xmlns:p14="http://schemas.microsoft.com/office/powerpoint/2010/main" val="2952119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1E0E5-0E62-2E24-35C0-EF8D7CA4D2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55CAAE-436B-41D9-3DED-10BA50272F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F46EEB-624A-5CD4-16CB-4F870D43DD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38F757-75DA-BCE1-8C4D-FCA53C7F928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92A93-8262-254D-8F5A-CE19795D22F6}" type="slidenum">
              <a:rPr kumimoji="0" lang="en-US" sz="1200" b="0" i="0" u="none" strike="noStrike" kern="1200" cap="none" spc="0" normalizeH="0" baseline="0" noProof="0" smtClean="0">
                <a:ln>
                  <a:noFill/>
                </a:ln>
                <a:solidFill>
                  <a:prstClr val="black"/>
                </a:solidFill>
                <a:effectLst/>
                <a:uLnTx/>
                <a:uFillTx/>
                <a:latin typeface="Sage Text"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age Text" panose="020F0502020204030204"/>
              <a:ea typeface="+mn-ea"/>
              <a:cs typeface="+mn-cs"/>
            </a:endParaRPr>
          </a:p>
        </p:txBody>
      </p:sp>
    </p:spTree>
    <p:extLst>
      <p:ext uri="{BB962C8B-B14F-4D97-AF65-F5344CB8AC3E}">
        <p14:creationId xmlns:p14="http://schemas.microsoft.com/office/powerpoint/2010/main" val="2207392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ED514-45E1-040F-B687-1E150D0B7F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7478AA-9560-C52D-DD21-2D5DAA208F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D36026-FFA2-D67D-1D12-CF385A6F56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F56912-B633-AFBC-2734-177DBCE0E97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92A93-8262-254D-8F5A-CE19795D22F6}" type="slidenum">
              <a:rPr kumimoji="0" lang="en-US" sz="1200" b="0" i="0" u="none" strike="noStrike" kern="1200" cap="none" spc="0" normalizeH="0" baseline="0" noProof="0" smtClean="0">
                <a:ln>
                  <a:noFill/>
                </a:ln>
                <a:solidFill>
                  <a:prstClr val="black"/>
                </a:solidFill>
                <a:effectLst/>
                <a:uLnTx/>
                <a:uFillTx/>
                <a:latin typeface="Sage Text"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age Text" panose="020F0502020204030204"/>
              <a:ea typeface="+mn-ea"/>
              <a:cs typeface="+mn-cs"/>
            </a:endParaRPr>
          </a:p>
        </p:txBody>
      </p:sp>
    </p:spTree>
    <p:extLst>
      <p:ext uri="{BB962C8B-B14F-4D97-AF65-F5344CB8AC3E}">
        <p14:creationId xmlns:p14="http://schemas.microsoft.com/office/powerpoint/2010/main" val="1599461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245A1-AA85-48B5-1ED7-17BD369D57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DE8646-78C0-F4C3-B742-5C8FBA753E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4E7079-D586-1017-2C99-5488BF11F0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E17186-8B3F-29EA-DDE2-B031A338AD0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92A93-8262-254D-8F5A-CE19795D22F6}" type="slidenum">
              <a:rPr kumimoji="0" lang="en-US" sz="1200" b="0" i="0" u="none" strike="noStrike" kern="1200" cap="none" spc="0" normalizeH="0" baseline="0" noProof="0" smtClean="0">
                <a:ln>
                  <a:noFill/>
                </a:ln>
                <a:solidFill>
                  <a:prstClr val="black"/>
                </a:solidFill>
                <a:effectLst/>
                <a:uLnTx/>
                <a:uFillTx/>
                <a:latin typeface="Sage Text"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age Text" panose="020F0502020204030204"/>
              <a:ea typeface="+mn-ea"/>
              <a:cs typeface="+mn-cs"/>
            </a:endParaRPr>
          </a:p>
        </p:txBody>
      </p:sp>
    </p:spTree>
    <p:extLst>
      <p:ext uri="{BB962C8B-B14F-4D97-AF65-F5344CB8AC3E}">
        <p14:creationId xmlns:p14="http://schemas.microsoft.com/office/powerpoint/2010/main" val="82907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a:extLst>
              <a:ext uri="{FF2B5EF4-FFF2-40B4-BE49-F238E27FC236}">
                <a16:creationId xmlns:a16="http://schemas.microsoft.com/office/drawing/2014/main" id="{0D154AF6-33B4-7FD9-F388-476B1832FDD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4" name="Notes Placeholder 2">
            <a:extLst>
              <a:ext uri="{FF2B5EF4-FFF2-40B4-BE49-F238E27FC236}">
                <a16:creationId xmlns:a16="http://schemas.microsoft.com/office/drawing/2014/main" id="{953319D5-2C7D-3CA3-E002-237047A6FED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79875" name="Slide Number Placeholder 3">
            <a:extLst>
              <a:ext uri="{FF2B5EF4-FFF2-40B4-BE49-F238E27FC236}">
                <a16:creationId xmlns:a16="http://schemas.microsoft.com/office/drawing/2014/main" id="{8E5D6D1D-47F1-409A-0A8D-F81ADD1F5E3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age Text" panose="02010503040201060103" pitchFamily="2" charset="0"/>
              </a:defRPr>
            </a:lvl1pPr>
            <a:lvl2pPr marL="742950" indent="-285750">
              <a:defRPr>
                <a:solidFill>
                  <a:schemeClr val="tx1"/>
                </a:solidFill>
                <a:latin typeface="Sage Text" panose="02010503040201060103" pitchFamily="2" charset="0"/>
              </a:defRPr>
            </a:lvl2pPr>
            <a:lvl3pPr marL="1143000" indent="-228600">
              <a:defRPr>
                <a:solidFill>
                  <a:schemeClr val="tx1"/>
                </a:solidFill>
                <a:latin typeface="Sage Text" panose="02010503040201060103" pitchFamily="2" charset="0"/>
              </a:defRPr>
            </a:lvl3pPr>
            <a:lvl4pPr marL="1600200" indent="-228600">
              <a:defRPr>
                <a:solidFill>
                  <a:schemeClr val="tx1"/>
                </a:solidFill>
                <a:latin typeface="Sage Text" panose="02010503040201060103" pitchFamily="2" charset="0"/>
              </a:defRPr>
            </a:lvl4pPr>
            <a:lvl5pPr marL="2057400" indent="-228600">
              <a:defRPr>
                <a:solidFill>
                  <a:schemeClr val="tx1"/>
                </a:solidFill>
                <a:latin typeface="Sage Text" panose="02010503040201060103" pitchFamily="2" charset="0"/>
              </a:defRPr>
            </a:lvl5pPr>
            <a:lvl6pPr marL="2514600" indent="-228600" fontAlgn="base">
              <a:spcBef>
                <a:spcPct val="0"/>
              </a:spcBef>
              <a:spcAft>
                <a:spcPct val="0"/>
              </a:spcAft>
              <a:defRPr>
                <a:solidFill>
                  <a:schemeClr val="tx1"/>
                </a:solidFill>
                <a:latin typeface="Sage Text" panose="02010503040201060103" pitchFamily="2" charset="0"/>
              </a:defRPr>
            </a:lvl6pPr>
            <a:lvl7pPr marL="2971800" indent="-228600" fontAlgn="base">
              <a:spcBef>
                <a:spcPct val="0"/>
              </a:spcBef>
              <a:spcAft>
                <a:spcPct val="0"/>
              </a:spcAft>
              <a:defRPr>
                <a:solidFill>
                  <a:schemeClr val="tx1"/>
                </a:solidFill>
                <a:latin typeface="Sage Text" panose="02010503040201060103" pitchFamily="2" charset="0"/>
              </a:defRPr>
            </a:lvl7pPr>
            <a:lvl8pPr marL="3429000" indent="-228600" fontAlgn="base">
              <a:spcBef>
                <a:spcPct val="0"/>
              </a:spcBef>
              <a:spcAft>
                <a:spcPct val="0"/>
              </a:spcAft>
              <a:defRPr>
                <a:solidFill>
                  <a:schemeClr val="tx1"/>
                </a:solidFill>
                <a:latin typeface="Sage Text" panose="02010503040201060103" pitchFamily="2" charset="0"/>
              </a:defRPr>
            </a:lvl8pPr>
            <a:lvl9pPr marL="3886200" indent="-228600" fontAlgn="base">
              <a:spcBef>
                <a:spcPct val="0"/>
              </a:spcBef>
              <a:spcAft>
                <a:spcPct val="0"/>
              </a:spcAft>
              <a:defRPr>
                <a:solidFill>
                  <a:schemeClr val="tx1"/>
                </a:solidFill>
                <a:latin typeface="Sage Text" panose="02010503040201060103" pitchFamily="2" charset="0"/>
              </a:defRPr>
            </a:lvl9pPr>
          </a:lstStyle>
          <a:p>
            <a:pPr fontAlgn="base">
              <a:spcBef>
                <a:spcPct val="0"/>
              </a:spcBef>
              <a:spcAft>
                <a:spcPct val="0"/>
              </a:spcAft>
            </a:pPr>
            <a:fld id="{619FD4EA-F2ED-453F-BF87-8CA68E0C3A62}" type="slidenum">
              <a:rPr lang="en-US" altLang="en-US"/>
              <a:pPr fontAlgn="base">
                <a:spcBef>
                  <a:spcPct val="0"/>
                </a:spcBef>
                <a:spcAft>
                  <a:spcPct val="0"/>
                </a:spcAft>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49F0C-917E-1FB4-AE93-8079F98775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A1EA34-0DEB-E229-CD04-2B91EEFD2B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4043B9-0E5D-5DC8-3BB4-C6231DB659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DBBCC1-9557-BA00-D2AF-B6F8708C23B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92A93-8262-254D-8F5A-CE19795D22F6}" type="slidenum">
              <a:rPr kumimoji="0" lang="en-US" sz="1200" b="0" i="0" u="none" strike="noStrike" kern="1200" cap="none" spc="0" normalizeH="0" baseline="0" noProof="0" smtClean="0">
                <a:ln>
                  <a:noFill/>
                </a:ln>
                <a:solidFill>
                  <a:prstClr val="black"/>
                </a:solidFill>
                <a:effectLst/>
                <a:uLnTx/>
                <a:uFillTx/>
                <a:latin typeface="Sage Text"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age Text" panose="020F0502020204030204"/>
              <a:ea typeface="+mn-ea"/>
              <a:cs typeface="+mn-cs"/>
            </a:endParaRPr>
          </a:p>
        </p:txBody>
      </p:sp>
    </p:spTree>
    <p:extLst>
      <p:ext uri="{BB962C8B-B14F-4D97-AF65-F5344CB8AC3E}">
        <p14:creationId xmlns:p14="http://schemas.microsoft.com/office/powerpoint/2010/main" val="1109647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a:extLst>
              <a:ext uri="{FF2B5EF4-FFF2-40B4-BE49-F238E27FC236}">
                <a16:creationId xmlns:a16="http://schemas.microsoft.com/office/drawing/2014/main" id="{0D154AF6-33B4-7FD9-F388-476B1832FDD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4" name="Notes Placeholder 2">
            <a:extLst>
              <a:ext uri="{FF2B5EF4-FFF2-40B4-BE49-F238E27FC236}">
                <a16:creationId xmlns:a16="http://schemas.microsoft.com/office/drawing/2014/main" id="{953319D5-2C7D-3CA3-E002-237047A6FED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79875" name="Slide Number Placeholder 3">
            <a:extLst>
              <a:ext uri="{FF2B5EF4-FFF2-40B4-BE49-F238E27FC236}">
                <a16:creationId xmlns:a16="http://schemas.microsoft.com/office/drawing/2014/main" id="{8E5D6D1D-47F1-409A-0A8D-F81ADD1F5E3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age Text" panose="02010503040201060103" pitchFamily="2" charset="0"/>
              </a:defRPr>
            </a:lvl1pPr>
            <a:lvl2pPr marL="742950" indent="-285750">
              <a:defRPr>
                <a:solidFill>
                  <a:schemeClr val="tx1"/>
                </a:solidFill>
                <a:latin typeface="Sage Text" panose="02010503040201060103" pitchFamily="2" charset="0"/>
              </a:defRPr>
            </a:lvl2pPr>
            <a:lvl3pPr marL="1143000" indent="-228600">
              <a:defRPr>
                <a:solidFill>
                  <a:schemeClr val="tx1"/>
                </a:solidFill>
                <a:latin typeface="Sage Text" panose="02010503040201060103" pitchFamily="2" charset="0"/>
              </a:defRPr>
            </a:lvl3pPr>
            <a:lvl4pPr marL="1600200" indent="-228600">
              <a:defRPr>
                <a:solidFill>
                  <a:schemeClr val="tx1"/>
                </a:solidFill>
                <a:latin typeface="Sage Text" panose="02010503040201060103" pitchFamily="2" charset="0"/>
              </a:defRPr>
            </a:lvl4pPr>
            <a:lvl5pPr marL="2057400" indent="-228600">
              <a:defRPr>
                <a:solidFill>
                  <a:schemeClr val="tx1"/>
                </a:solidFill>
                <a:latin typeface="Sage Text" panose="02010503040201060103" pitchFamily="2" charset="0"/>
              </a:defRPr>
            </a:lvl5pPr>
            <a:lvl6pPr marL="2514600" indent="-228600" fontAlgn="base">
              <a:spcBef>
                <a:spcPct val="0"/>
              </a:spcBef>
              <a:spcAft>
                <a:spcPct val="0"/>
              </a:spcAft>
              <a:defRPr>
                <a:solidFill>
                  <a:schemeClr val="tx1"/>
                </a:solidFill>
                <a:latin typeface="Sage Text" panose="02010503040201060103" pitchFamily="2" charset="0"/>
              </a:defRPr>
            </a:lvl6pPr>
            <a:lvl7pPr marL="2971800" indent="-228600" fontAlgn="base">
              <a:spcBef>
                <a:spcPct val="0"/>
              </a:spcBef>
              <a:spcAft>
                <a:spcPct val="0"/>
              </a:spcAft>
              <a:defRPr>
                <a:solidFill>
                  <a:schemeClr val="tx1"/>
                </a:solidFill>
                <a:latin typeface="Sage Text" panose="02010503040201060103" pitchFamily="2" charset="0"/>
              </a:defRPr>
            </a:lvl7pPr>
            <a:lvl8pPr marL="3429000" indent="-228600" fontAlgn="base">
              <a:spcBef>
                <a:spcPct val="0"/>
              </a:spcBef>
              <a:spcAft>
                <a:spcPct val="0"/>
              </a:spcAft>
              <a:defRPr>
                <a:solidFill>
                  <a:schemeClr val="tx1"/>
                </a:solidFill>
                <a:latin typeface="Sage Text" panose="02010503040201060103" pitchFamily="2" charset="0"/>
              </a:defRPr>
            </a:lvl8pPr>
            <a:lvl9pPr marL="3886200" indent="-228600" fontAlgn="base">
              <a:spcBef>
                <a:spcPct val="0"/>
              </a:spcBef>
              <a:spcAft>
                <a:spcPct val="0"/>
              </a:spcAft>
              <a:defRPr>
                <a:solidFill>
                  <a:schemeClr val="tx1"/>
                </a:solidFill>
                <a:latin typeface="Sage Text" panose="02010503040201060103" pitchFamily="2" charset="0"/>
              </a:defRPr>
            </a:lvl9pPr>
          </a:lstStyle>
          <a:p>
            <a:pPr fontAlgn="base">
              <a:spcBef>
                <a:spcPct val="0"/>
              </a:spcBef>
              <a:spcAft>
                <a:spcPct val="0"/>
              </a:spcAft>
            </a:pPr>
            <a:fld id="{619FD4EA-F2ED-453F-BF87-8CA68E0C3A62}" type="slidenum">
              <a:rPr lang="en-US" altLang="en-US"/>
              <a:pPr fontAlgn="base">
                <a:spcBef>
                  <a:spcPct val="0"/>
                </a:spcBef>
                <a:spcAft>
                  <a:spcPct val="0"/>
                </a:spcAft>
              </a:pPr>
              <a:t>3</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a:extLst>
              <a:ext uri="{FF2B5EF4-FFF2-40B4-BE49-F238E27FC236}">
                <a16:creationId xmlns:a16="http://schemas.microsoft.com/office/drawing/2014/main" id="{FF3B50F0-ECF0-45C3-6E99-8E7F6B9D25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0" name="Notes Placeholder 2">
            <a:extLst>
              <a:ext uri="{FF2B5EF4-FFF2-40B4-BE49-F238E27FC236}">
                <a16:creationId xmlns:a16="http://schemas.microsoft.com/office/drawing/2014/main" id="{2872B3AE-673C-8E44-4BF6-E2DF7D4E450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83971" name="Slide Number Placeholder 3">
            <a:extLst>
              <a:ext uri="{FF2B5EF4-FFF2-40B4-BE49-F238E27FC236}">
                <a16:creationId xmlns:a16="http://schemas.microsoft.com/office/drawing/2014/main" id="{B373B180-DA2C-ECC1-CDC0-8284B69DE66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age Text" panose="02010503040201060103" pitchFamily="2" charset="0"/>
              </a:defRPr>
            </a:lvl1pPr>
            <a:lvl2pPr marL="742950" indent="-285750">
              <a:defRPr>
                <a:solidFill>
                  <a:schemeClr val="tx1"/>
                </a:solidFill>
                <a:latin typeface="Sage Text" panose="02010503040201060103" pitchFamily="2" charset="0"/>
              </a:defRPr>
            </a:lvl2pPr>
            <a:lvl3pPr marL="1143000" indent="-228600">
              <a:defRPr>
                <a:solidFill>
                  <a:schemeClr val="tx1"/>
                </a:solidFill>
                <a:latin typeface="Sage Text" panose="02010503040201060103" pitchFamily="2" charset="0"/>
              </a:defRPr>
            </a:lvl3pPr>
            <a:lvl4pPr marL="1600200" indent="-228600">
              <a:defRPr>
                <a:solidFill>
                  <a:schemeClr val="tx1"/>
                </a:solidFill>
                <a:latin typeface="Sage Text" panose="02010503040201060103" pitchFamily="2" charset="0"/>
              </a:defRPr>
            </a:lvl4pPr>
            <a:lvl5pPr marL="2057400" indent="-228600">
              <a:defRPr>
                <a:solidFill>
                  <a:schemeClr val="tx1"/>
                </a:solidFill>
                <a:latin typeface="Sage Text" panose="02010503040201060103" pitchFamily="2" charset="0"/>
              </a:defRPr>
            </a:lvl5pPr>
            <a:lvl6pPr marL="2514600" indent="-228600" fontAlgn="base">
              <a:spcBef>
                <a:spcPct val="0"/>
              </a:spcBef>
              <a:spcAft>
                <a:spcPct val="0"/>
              </a:spcAft>
              <a:defRPr>
                <a:solidFill>
                  <a:schemeClr val="tx1"/>
                </a:solidFill>
                <a:latin typeface="Sage Text" panose="02010503040201060103" pitchFamily="2" charset="0"/>
              </a:defRPr>
            </a:lvl6pPr>
            <a:lvl7pPr marL="2971800" indent="-228600" fontAlgn="base">
              <a:spcBef>
                <a:spcPct val="0"/>
              </a:spcBef>
              <a:spcAft>
                <a:spcPct val="0"/>
              </a:spcAft>
              <a:defRPr>
                <a:solidFill>
                  <a:schemeClr val="tx1"/>
                </a:solidFill>
                <a:latin typeface="Sage Text" panose="02010503040201060103" pitchFamily="2" charset="0"/>
              </a:defRPr>
            </a:lvl7pPr>
            <a:lvl8pPr marL="3429000" indent="-228600" fontAlgn="base">
              <a:spcBef>
                <a:spcPct val="0"/>
              </a:spcBef>
              <a:spcAft>
                <a:spcPct val="0"/>
              </a:spcAft>
              <a:defRPr>
                <a:solidFill>
                  <a:schemeClr val="tx1"/>
                </a:solidFill>
                <a:latin typeface="Sage Text" panose="02010503040201060103" pitchFamily="2" charset="0"/>
              </a:defRPr>
            </a:lvl8pPr>
            <a:lvl9pPr marL="3886200" indent="-228600" fontAlgn="base">
              <a:spcBef>
                <a:spcPct val="0"/>
              </a:spcBef>
              <a:spcAft>
                <a:spcPct val="0"/>
              </a:spcAft>
              <a:defRPr>
                <a:solidFill>
                  <a:schemeClr val="tx1"/>
                </a:solidFill>
                <a:latin typeface="Sage Text" panose="02010503040201060103" pitchFamily="2" charset="0"/>
              </a:defRPr>
            </a:lvl9pPr>
          </a:lstStyle>
          <a:p>
            <a:pPr fontAlgn="base">
              <a:spcBef>
                <a:spcPct val="0"/>
              </a:spcBef>
              <a:spcAft>
                <a:spcPct val="0"/>
              </a:spcAft>
            </a:pPr>
            <a:fld id="{3EDEAB1F-6CB1-4EFD-A123-52D7B98C4FE5}" type="slidenum">
              <a:rPr lang="en-US" altLang="en-US"/>
              <a:pPr fontAlgn="base">
                <a:spcBef>
                  <a:spcPct val="0"/>
                </a:spcBef>
                <a:spcAft>
                  <a:spcPct val="0"/>
                </a:spcAft>
              </a:pPr>
              <a:t>4</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31250-5B04-7791-D9D3-6ACC6FAB38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4006A7-5CE9-FDBA-00F3-7ECD5BEC62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C49208-450B-19A5-EBD8-EBEC4636B1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01E2C4-39A4-74AE-7D6D-FA38A701EA1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92A93-8262-254D-8F5A-CE19795D22F6}" type="slidenum">
              <a:rPr kumimoji="0" lang="en-US" sz="1200" b="0" i="0" u="none" strike="noStrike" kern="1200" cap="none" spc="0" normalizeH="0" baseline="0" noProof="0" smtClean="0">
                <a:ln>
                  <a:noFill/>
                </a:ln>
                <a:solidFill>
                  <a:prstClr val="black"/>
                </a:solidFill>
                <a:effectLst/>
                <a:uLnTx/>
                <a:uFillTx/>
                <a:latin typeface="Sage Text"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age Text" panose="020F0502020204030204"/>
              <a:ea typeface="+mn-ea"/>
              <a:cs typeface="+mn-cs"/>
            </a:endParaRPr>
          </a:p>
        </p:txBody>
      </p:sp>
    </p:spTree>
    <p:extLst>
      <p:ext uri="{BB962C8B-B14F-4D97-AF65-F5344CB8AC3E}">
        <p14:creationId xmlns:p14="http://schemas.microsoft.com/office/powerpoint/2010/main" val="3880559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92A93-8262-254D-8F5A-CE19795D22F6}" type="slidenum">
              <a:rPr kumimoji="0" lang="en-US" sz="1200" b="0" i="0" u="none" strike="noStrike" kern="1200" cap="none" spc="0" normalizeH="0" baseline="0" noProof="0" smtClean="0">
                <a:ln>
                  <a:noFill/>
                </a:ln>
                <a:solidFill>
                  <a:prstClr val="black"/>
                </a:solidFill>
                <a:effectLst/>
                <a:uLnTx/>
                <a:uFillTx/>
                <a:latin typeface="Sage Text"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age Text" panose="020F0502020204030204"/>
              <a:ea typeface="+mn-ea"/>
              <a:cs typeface="+mn-cs"/>
            </a:endParaRPr>
          </a:p>
        </p:txBody>
      </p:sp>
    </p:spTree>
    <p:extLst>
      <p:ext uri="{BB962C8B-B14F-4D97-AF65-F5344CB8AC3E}">
        <p14:creationId xmlns:p14="http://schemas.microsoft.com/office/powerpoint/2010/main" val="1274776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7B3CC-3213-A522-9AFC-8EC9199F56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69D4F2-63AF-6FD8-2E45-A98BD14770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27316-EDAB-3C47-6643-5961071D0B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F3F426-C24C-8ED1-1497-BECD37278F5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92A93-8262-254D-8F5A-CE19795D22F6}" type="slidenum">
              <a:rPr kumimoji="0" lang="en-US" sz="1200" b="0" i="0" u="none" strike="noStrike" kern="1200" cap="none" spc="0" normalizeH="0" baseline="0" noProof="0" smtClean="0">
                <a:ln>
                  <a:noFill/>
                </a:ln>
                <a:solidFill>
                  <a:prstClr val="black"/>
                </a:solidFill>
                <a:effectLst/>
                <a:uLnTx/>
                <a:uFillTx/>
                <a:latin typeface="Sage Text"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age Text" panose="020F0502020204030204"/>
              <a:ea typeface="+mn-ea"/>
              <a:cs typeface="+mn-cs"/>
            </a:endParaRPr>
          </a:p>
        </p:txBody>
      </p:sp>
    </p:spTree>
    <p:extLst>
      <p:ext uri="{BB962C8B-B14F-4D97-AF65-F5344CB8AC3E}">
        <p14:creationId xmlns:p14="http://schemas.microsoft.com/office/powerpoint/2010/main" val="1120054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2E51B-CC40-3923-645B-39D441937D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C036F3-D399-C132-83FD-DE36D3371C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C2A19B-8183-9757-BE2F-7792E9CDB1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269A1E-575F-10AD-2D85-A01D926F6B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92A93-8262-254D-8F5A-CE19795D22F6}" type="slidenum">
              <a:rPr kumimoji="0" lang="en-US" sz="1200" b="0" i="0" u="none" strike="noStrike" kern="1200" cap="none" spc="0" normalizeH="0" baseline="0" noProof="0" smtClean="0">
                <a:ln>
                  <a:noFill/>
                </a:ln>
                <a:solidFill>
                  <a:prstClr val="black"/>
                </a:solidFill>
                <a:effectLst/>
                <a:uLnTx/>
                <a:uFillTx/>
                <a:latin typeface="Sage Text"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age Text" panose="020F0502020204030204"/>
              <a:ea typeface="+mn-ea"/>
              <a:cs typeface="+mn-cs"/>
            </a:endParaRPr>
          </a:p>
        </p:txBody>
      </p:sp>
    </p:spTree>
    <p:extLst>
      <p:ext uri="{BB962C8B-B14F-4D97-AF65-F5344CB8AC3E}">
        <p14:creationId xmlns:p14="http://schemas.microsoft.com/office/powerpoint/2010/main" val="1794710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78F21-2A35-53EA-F336-DC28D80EC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F1533-0198-6B0C-00B1-FAD003DF4C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FF9C62-CF8A-BCF5-205D-78F334B294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EB637B-2BAE-650F-B9D8-6A691FD9A89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B92A93-8262-254D-8F5A-CE19795D22F6}" type="slidenum">
              <a:rPr kumimoji="0" lang="en-US" sz="1200" b="0" i="0" u="none" strike="noStrike" kern="1200" cap="none" spc="0" normalizeH="0" baseline="0" noProof="0" smtClean="0">
                <a:ln>
                  <a:noFill/>
                </a:ln>
                <a:solidFill>
                  <a:prstClr val="black"/>
                </a:solidFill>
                <a:effectLst/>
                <a:uLnTx/>
                <a:uFillTx/>
                <a:latin typeface="Sage Text"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age Text" panose="020F0502020204030204"/>
              <a:ea typeface="+mn-ea"/>
              <a:cs typeface="+mn-cs"/>
            </a:endParaRPr>
          </a:p>
        </p:txBody>
      </p:sp>
    </p:spTree>
    <p:extLst>
      <p:ext uri="{BB962C8B-B14F-4D97-AF65-F5344CB8AC3E}">
        <p14:creationId xmlns:p14="http://schemas.microsoft.com/office/powerpoint/2010/main" val="24105266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514" y="309832"/>
            <a:ext cx="5521538" cy="594360"/>
          </a:xfrm>
        </p:spPr>
        <p:txBody>
          <a:bodyPr anchor="t" anchorCtr="0">
            <a:noAutofit/>
          </a:bodyPr>
          <a:lstStyle>
            <a:lvl1pPr algn="l">
              <a:defRPr sz="4399"/>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514" y="2258568"/>
            <a:ext cx="3819456" cy="1243584"/>
          </a:xfrm>
        </p:spPr>
        <p:txBody>
          <a:bodyPr lIns="0" rIns="0" bIns="0">
            <a:noAutofit/>
          </a:bodyPr>
          <a:lstStyle>
            <a:lvl1pPr marL="0" indent="0" algn="l">
              <a:buNone/>
              <a:defRPr sz="1600" b="1">
                <a:solidFill>
                  <a:schemeClr val="tx2"/>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3121" y="0"/>
            <a:ext cx="5961532"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0"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590" y="6104446"/>
            <a:ext cx="880834" cy="493204"/>
          </a:xfrm>
          <a:prstGeom prst="rect">
            <a:avLst/>
          </a:prstGeom>
        </p:spPr>
      </p:pic>
    </p:spTree>
    <p:extLst>
      <p:ext uri="{BB962C8B-B14F-4D97-AF65-F5344CB8AC3E}">
        <p14:creationId xmlns:p14="http://schemas.microsoft.com/office/powerpoint/2010/main" val="3606294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Headline or Quote with visual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373" y="301486"/>
            <a:ext cx="5073599"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1372" y="2324101"/>
            <a:ext cx="3047364"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797" indent="0">
              <a:buNone/>
              <a:defRPr b="1">
                <a:solidFill>
                  <a:schemeClr val="accent1"/>
                </a:solidFill>
              </a:defRPr>
            </a:lvl3pPr>
            <a:lvl4pPr marL="688768" indent="0">
              <a:buNone/>
              <a:defRPr b="1">
                <a:solidFill>
                  <a:schemeClr val="accent1"/>
                </a:solidFill>
              </a:defRPr>
            </a:lvl4pPr>
            <a:lvl5pPr marL="1028391" indent="0">
              <a:buNone/>
              <a:defRPr b="1">
                <a:solidFill>
                  <a:schemeClr val="accent1"/>
                </a:solidFill>
              </a:defRPr>
            </a:lvl5pPr>
          </a:lstStyle>
          <a:p>
            <a:pPr lvl="0"/>
            <a:r>
              <a:rPr lang="en-US" dirty="0"/>
              <a:t>Headline or pull quote</a:t>
            </a:r>
          </a:p>
          <a:p>
            <a:pPr lvl="0"/>
            <a:r>
              <a:rPr lang="en-US" dirty="0"/>
              <a:t>Author attribution</a:t>
            </a:r>
          </a:p>
        </p:txBody>
      </p:sp>
      <p:pic>
        <p:nvPicPr>
          <p:cNvPr id="9" name="Picture 8">
            <a:extLst>
              <a:ext uri="{FF2B5EF4-FFF2-40B4-BE49-F238E27FC236}">
                <a16:creationId xmlns:a16="http://schemas.microsoft.com/office/drawing/2014/main" id="{93639A17-F7E3-484C-B5F3-C75350E8F41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4413" y="436563"/>
            <a:ext cx="5432622" cy="6058951"/>
          </a:xfrm>
          <a:prstGeom prst="rect">
            <a:avLst/>
          </a:prstGeom>
        </p:spPr>
      </p:pic>
    </p:spTree>
    <p:extLst>
      <p:ext uri="{BB962C8B-B14F-4D97-AF65-F5344CB8AC3E}">
        <p14:creationId xmlns:p14="http://schemas.microsoft.com/office/powerpoint/2010/main" val="205458088"/>
      </p:ext>
    </p:extLst>
  </p:cSld>
  <p:clrMapOvr>
    <a:masterClrMapping/>
  </p:clrMapOvr>
  <p:extLst>
    <p:ext uri="{DCECCB84-F9BA-43D5-87BE-67443E8EF086}">
      <p15:sldGuideLst xmlns:p15="http://schemas.microsoft.com/office/powerpoint/2012/main">
        <p15:guide id="1" orient="horz" pos="960">
          <p15:clr>
            <a:srgbClr val="FBAE40"/>
          </p15:clr>
        </p15:guide>
        <p15:guide id="2" pos="3456">
          <p15:clr>
            <a:srgbClr val="FBAE40"/>
          </p15:clr>
        </p15:guide>
        <p15:guide id="3" orient="horz" pos="146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4000"/>
            <a:ext cx="12188825"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0790" y="6028161"/>
            <a:ext cx="5567246" cy="594360"/>
          </a:xfrm>
        </p:spPr>
        <p:txBody>
          <a:bodyPr anchor="ctr" anchorCtr="0"/>
          <a:lstStyle>
            <a:lvl1pPr algn="ctr">
              <a:defRPr sz="2799"/>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452" y="6104446"/>
            <a:ext cx="880834"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0832" y="6130925"/>
            <a:ext cx="2679002"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2025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1630292259"/>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able of Contents_BLAC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373" y="301486"/>
            <a:ext cx="5182900" cy="594360"/>
          </a:xfrm>
        </p:spPr>
        <p:txBody>
          <a:bodyPr/>
          <a:lstStyle>
            <a:lvl1pPr>
              <a:lnSpc>
                <a:spcPct val="100000"/>
              </a:lnSpc>
              <a:defRPr>
                <a:solidFill>
                  <a:schemeClr val="bg1"/>
                </a:solidFill>
              </a:defRPr>
            </a:lvl1pPr>
          </a:lstStyle>
          <a:p>
            <a:r>
              <a:rPr lang="en-US" dirty="0"/>
              <a:t>Table of Content Click to edit </a:t>
            </a:r>
          </a:p>
        </p:txBody>
      </p:sp>
      <p:sp>
        <p:nvSpPr>
          <p:cNvPr id="5" name="Text Placeholder 4"/>
          <p:cNvSpPr>
            <a:spLocks noGrp="1"/>
          </p:cNvSpPr>
          <p:nvPr>
            <p:ph type="body" sz="quarter" idx="11"/>
          </p:nvPr>
        </p:nvSpPr>
        <p:spPr>
          <a:xfrm>
            <a:off x="418991" y="2085474"/>
            <a:ext cx="6932394" cy="3477126"/>
          </a:xfrm>
        </p:spPr>
        <p:txBody>
          <a:bodyPr/>
          <a:lstStyle>
            <a:lvl1pPr marL="0" indent="0">
              <a:spcBef>
                <a:spcPts val="2399"/>
              </a:spcBef>
              <a:buNone/>
              <a:defRPr b="1">
                <a:solidFill>
                  <a:schemeClr val="tx2"/>
                </a:solidFill>
              </a:defRPr>
            </a:lvl1pPr>
            <a:lvl2pPr marL="0" indent="0">
              <a:spcBef>
                <a:spcPts val="0"/>
              </a:spcBef>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
        <p:nvSpPr>
          <p:cNvPr id="4" name="Slide Number Placeholder 5">
            <a:extLst>
              <a:ext uri="{FF2B5EF4-FFF2-40B4-BE49-F238E27FC236}">
                <a16:creationId xmlns:a16="http://schemas.microsoft.com/office/drawing/2014/main" id="{BD00BDE1-FDB3-985C-4012-3E2DCE39EEB6}"/>
              </a:ext>
            </a:extLst>
          </p:cNvPr>
          <p:cNvSpPr txBox="1">
            <a:spLocks/>
          </p:cNvSpPr>
          <p:nvPr userDrawn="1"/>
        </p:nvSpPr>
        <p:spPr>
          <a:xfrm>
            <a:off x="11125477" y="6352382"/>
            <a:ext cx="831633" cy="365125"/>
          </a:xfrm>
          <a:prstGeom prst="rect">
            <a:avLst/>
          </a:prstGeom>
        </p:spPr>
        <p:txBody>
          <a:bodyPr vert="horz" lIns="91416" tIns="45708" rIns="91416" bIns="45708" rtlCol="0" anchor="ctr"/>
          <a:lstStyle>
            <a:defPPr>
              <a:defRPr lang="en-US"/>
            </a:defPPr>
            <a:lvl1pPr marL="0" marR="0" indent="0" algn="r" defTabSz="412791" rtl="0" eaLnBrk="1" fontAlgn="auto" latinLnBrk="0" hangingPunct="0">
              <a:lnSpc>
                <a:spcPct val="100000"/>
              </a:lnSpc>
              <a:spcBef>
                <a:spcPts val="0"/>
              </a:spcBef>
              <a:spcAft>
                <a:spcPts val="0"/>
              </a:spcAft>
              <a:buClrTx/>
              <a:buSzTx/>
              <a:buFontTx/>
              <a:buNone/>
              <a:tabLst/>
              <a:defRPr kumimoji="0" lang="en-US" sz="900" b="0" i="0" u="none" strike="noStrike" kern="1200" cap="none" spc="0" normalizeH="0" baseline="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vl2pPr marL="457200" algn="l" rtl="0" eaLnBrk="0" fontAlgn="base" hangingPunct="0">
              <a:spcBef>
                <a:spcPct val="0"/>
              </a:spcBef>
              <a:spcAft>
                <a:spcPct val="0"/>
              </a:spcAft>
              <a:defRPr kern="1200">
                <a:solidFill>
                  <a:schemeClr val="tx1"/>
                </a:solidFill>
                <a:latin typeface="Sage Text" panose="02010503040201060103" pitchFamily="2" charset="0"/>
                <a:ea typeface="+mn-ea"/>
                <a:cs typeface="+mn-cs"/>
              </a:defRPr>
            </a:lvl2pPr>
            <a:lvl3pPr marL="914400" algn="l" rtl="0" eaLnBrk="0" fontAlgn="base" hangingPunct="0">
              <a:spcBef>
                <a:spcPct val="0"/>
              </a:spcBef>
              <a:spcAft>
                <a:spcPct val="0"/>
              </a:spcAft>
              <a:defRPr kern="1200">
                <a:solidFill>
                  <a:schemeClr val="tx1"/>
                </a:solidFill>
                <a:latin typeface="Sage Text" panose="02010503040201060103" pitchFamily="2" charset="0"/>
                <a:ea typeface="+mn-ea"/>
                <a:cs typeface="+mn-cs"/>
              </a:defRPr>
            </a:lvl3pPr>
            <a:lvl4pPr marL="1371600" algn="l" rtl="0" eaLnBrk="0" fontAlgn="base" hangingPunct="0">
              <a:spcBef>
                <a:spcPct val="0"/>
              </a:spcBef>
              <a:spcAft>
                <a:spcPct val="0"/>
              </a:spcAft>
              <a:defRPr kern="1200">
                <a:solidFill>
                  <a:schemeClr val="tx1"/>
                </a:solidFill>
                <a:latin typeface="Sage Text" panose="02010503040201060103" pitchFamily="2" charset="0"/>
                <a:ea typeface="+mn-ea"/>
                <a:cs typeface="+mn-cs"/>
              </a:defRPr>
            </a:lvl4pPr>
            <a:lvl5pPr marL="1828800" algn="l" rtl="0" eaLnBrk="0" fontAlgn="base" hangingPunct="0">
              <a:spcBef>
                <a:spcPct val="0"/>
              </a:spcBef>
              <a:spcAft>
                <a:spcPct val="0"/>
              </a:spcAft>
              <a:defRPr kern="1200">
                <a:solidFill>
                  <a:schemeClr val="tx1"/>
                </a:solidFill>
                <a:latin typeface="Sage Text" panose="02010503040201060103" pitchFamily="2" charset="0"/>
                <a:ea typeface="+mn-ea"/>
                <a:cs typeface="+mn-cs"/>
              </a:defRPr>
            </a:lvl5pPr>
            <a:lvl6pPr marL="2286000" algn="l" defTabSz="914400" rtl="0" eaLnBrk="1" latinLnBrk="0" hangingPunct="1">
              <a:defRPr kern="1200">
                <a:solidFill>
                  <a:schemeClr val="tx1"/>
                </a:solidFill>
                <a:latin typeface="Sage Text" panose="02010503040201060103" pitchFamily="2" charset="0"/>
                <a:ea typeface="+mn-ea"/>
                <a:cs typeface="+mn-cs"/>
              </a:defRPr>
            </a:lvl6pPr>
            <a:lvl7pPr marL="2743200" algn="l" defTabSz="914400" rtl="0" eaLnBrk="1" latinLnBrk="0" hangingPunct="1">
              <a:defRPr kern="1200">
                <a:solidFill>
                  <a:schemeClr val="tx1"/>
                </a:solidFill>
                <a:latin typeface="Sage Text" panose="02010503040201060103" pitchFamily="2" charset="0"/>
                <a:ea typeface="+mn-ea"/>
                <a:cs typeface="+mn-cs"/>
              </a:defRPr>
            </a:lvl7pPr>
            <a:lvl8pPr marL="3200400" algn="l" defTabSz="914400" rtl="0" eaLnBrk="1" latinLnBrk="0" hangingPunct="1">
              <a:defRPr kern="1200">
                <a:solidFill>
                  <a:schemeClr val="tx1"/>
                </a:solidFill>
                <a:latin typeface="Sage Text" panose="02010503040201060103" pitchFamily="2" charset="0"/>
                <a:ea typeface="+mn-ea"/>
                <a:cs typeface="+mn-cs"/>
              </a:defRPr>
            </a:lvl8pPr>
            <a:lvl9pPr marL="3657600" algn="l" defTabSz="914400" rtl="0" eaLnBrk="1" latinLnBrk="0" hangingPunct="1">
              <a:defRPr kern="1200">
                <a:solidFill>
                  <a:schemeClr val="tx1"/>
                </a:solidFill>
                <a:latin typeface="Sage Text" panose="02010503040201060103" pitchFamily="2" charset="0"/>
                <a:ea typeface="+mn-ea"/>
                <a:cs typeface="+mn-cs"/>
              </a:defRPr>
            </a:lvl9pPr>
          </a:lstStyle>
          <a:p>
            <a:pPr>
              <a:defRPr/>
            </a:pPr>
            <a:r>
              <a:rPr lang="fr-FR" sz="900" dirty="0">
                <a:solidFill>
                  <a:schemeClr val="tx2"/>
                </a:solidFill>
              </a:rPr>
              <a:t>Page </a:t>
            </a:r>
            <a:fld id="{E1EF8FA2-E519-4BAE-8B9C-45023CE588BC}" type="slidenum">
              <a:rPr sz="900" smtClean="0">
                <a:solidFill>
                  <a:schemeClr val="tx2"/>
                </a:solidFill>
              </a:rPr>
              <a:pPr>
                <a:defRPr/>
              </a:pPr>
              <a:t>‹#›</a:t>
            </a:fld>
            <a:endParaRPr sz="900" dirty="0">
              <a:solidFill>
                <a:schemeClr val="tx2"/>
              </a:solidFill>
            </a:endParaRPr>
          </a:p>
        </p:txBody>
      </p:sp>
    </p:spTree>
    <p:extLst>
      <p:ext uri="{BB962C8B-B14F-4D97-AF65-F5344CB8AC3E}">
        <p14:creationId xmlns:p14="http://schemas.microsoft.com/office/powerpoint/2010/main" val="4140024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Headline or Quote with visual  layout - NETWORKIN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3D04BC3D-CAD3-8840-2AF7-37FFB418735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35075" t="11426" r="34706" b="6587"/>
          <a:stretch>
            <a:fillRect/>
          </a:stretch>
        </p:blipFill>
        <p:spPr bwMode="auto">
          <a:xfrm>
            <a:off x="7024446" y="39688"/>
            <a:ext cx="4129599" cy="630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11373" y="301486"/>
            <a:ext cx="5073599" cy="594360"/>
          </a:xfrm>
        </p:spPr>
        <p:txBody>
          <a:bodyPr/>
          <a:lstStyle>
            <a:lvl1pPr>
              <a:lnSpc>
                <a:spcPct val="100000"/>
              </a:lnSpc>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411372" y="2324101"/>
            <a:ext cx="3047364" cy="761781"/>
          </a:xfrm>
        </p:spPr>
        <p:txBody>
          <a:bodyPr/>
          <a:lstStyle>
            <a:lvl1pPr marL="0" indent="0">
              <a:spcBef>
                <a:spcPts val="0"/>
              </a:spcBef>
              <a:buNone/>
              <a:defRPr sz="1600" b="0">
                <a:solidFill>
                  <a:schemeClr val="bg1"/>
                </a:solidFill>
              </a:defRPr>
            </a:lvl1pPr>
            <a:lvl2pPr marL="0" indent="0">
              <a:buNone/>
              <a:defRPr b="1">
                <a:solidFill>
                  <a:schemeClr val="accent1"/>
                </a:solidFill>
              </a:defRPr>
            </a:lvl2pPr>
            <a:lvl3pPr marL="342797" indent="0">
              <a:buNone/>
              <a:defRPr b="1">
                <a:solidFill>
                  <a:schemeClr val="accent1"/>
                </a:solidFill>
              </a:defRPr>
            </a:lvl3pPr>
            <a:lvl4pPr marL="688768" indent="0">
              <a:buNone/>
              <a:defRPr b="1">
                <a:solidFill>
                  <a:schemeClr val="accent1"/>
                </a:solidFill>
              </a:defRPr>
            </a:lvl4pPr>
            <a:lvl5pPr marL="1028391" indent="0">
              <a:buNone/>
              <a:defRPr b="1">
                <a:solidFill>
                  <a:schemeClr val="accent1"/>
                </a:solidFill>
              </a:defRPr>
            </a:lvl5pPr>
          </a:lstStyle>
          <a:p>
            <a:pPr lvl="0"/>
            <a:r>
              <a:rPr lang="en-US"/>
              <a:t>Click to edit Master text styles</a:t>
            </a:r>
          </a:p>
          <a:p>
            <a:pPr lvl="1"/>
            <a:r>
              <a:rPr lang="en-US"/>
              <a:t>Second level</a:t>
            </a:r>
          </a:p>
        </p:txBody>
      </p:sp>
      <p:sp>
        <p:nvSpPr>
          <p:cNvPr id="4" name="Slide Number Placeholder 2">
            <a:extLst>
              <a:ext uri="{FF2B5EF4-FFF2-40B4-BE49-F238E27FC236}">
                <a16:creationId xmlns:a16="http://schemas.microsoft.com/office/drawing/2014/main" id="{3D1B8319-2D66-CFF9-2D8F-79EFB836EB9C}"/>
              </a:ext>
            </a:extLst>
          </p:cNvPr>
          <p:cNvSpPr>
            <a:spLocks noGrp="1"/>
          </p:cNvSpPr>
          <p:nvPr>
            <p:ph type="sldNum" sz="quarter" idx="13"/>
          </p:nvPr>
        </p:nvSpPr>
        <p:spPr/>
        <p:txBody>
          <a:bodyPr/>
          <a:lstStyle>
            <a:lvl1pPr>
              <a:defRPr/>
            </a:lvl1pPr>
          </a:lstStyle>
          <a:p>
            <a:pPr>
              <a:defRPr/>
            </a:pPr>
            <a:r>
              <a:t>Page </a:t>
            </a:r>
            <a:fld id="{ECF3B30C-3C25-4ED2-81D4-BC01947B4ECA}" type="slidenum">
              <a:rPr smtClean="0"/>
              <a:pPr>
                <a:defRPr/>
              </a:pPr>
              <a:t>‹#›</a:t>
            </a:fld>
            <a:endParaRPr dirty="0"/>
          </a:p>
        </p:txBody>
      </p:sp>
    </p:spTree>
    <p:extLst>
      <p:ext uri="{BB962C8B-B14F-4D97-AF65-F5344CB8AC3E}">
        <p14:creationId xmlns:p14="http://schemas.microsoft.com/office/powerpoint/2010/main" val="2665491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Headline, Left column content + illustration">
    <p:spTree>
      <p:nvGrpSpPr>
        <p:cNvPr id="1" name=""/>
        <p:cNvGrpSpPr/>
        <p:nvPr/>
      </p:nvGrpSpPr>
      <p:grpSpPr>
        <a:xfrm>
          <a:off x="0" y="0"/>
          <a:ext cx="0" cy="0"/>
          <a:chOff x="0" y="0"/>
          <a:chExt cx="0" cy="0"/>
        </a:xfrm>
      </p:grpSpPr>
      <p:sp>
        <p:nvSpPr>
          <p:cNvPr id="12" name="Title 1"/>
          <p:cNvSpPr>
            <a:spLocks noGrp="1"/>
          </p:cNvSpPr>
          <p:nvPr>
            <p:ph type="title"/>
          </p:nvPr>
        </p:nvSpPr>
        <p:spPr>
          <a:xfrm>
            <a:off x="411372" y="587763"/>
            <a:ext cx="3237656" cy="594360"/>
          </a:xfrm>
        </p:spPr>
        <p:txBody>
          <a:bodyPr/>
          <a:lstStyle>
            <a:lvl1pPr>
              <a:defRPr sz="1999" b="1">
                <a:latin typeface="+mn-lt"/>
              </a:defRPr>
            </a:lvl1pPr>
          </a:lstStyle>
          <a:p>
            <a:r>
              <a:rPr lang="en-US"/>
              <a:t>Click to edit Master title style</a:t>
            </a:r>
            <a:endParaRPr lang="en-US" dirty="0"/>
          </a:p>
        </p:txBody>
      </p:sp>
      <p:sp>
        <p:nvSpPr>
          <p:cNvPr id="6" name="Picture Placeholder 9"/>
          <p:cNvSpPr>
            <a:spLocks noGrp="1"/>
          </p:cNvSpPr>
          <p:nvPr>
            <p:ph type="pic" sz="quarter" idx="14"/>
          </p:nvPr>
        </p:nvSpPr>
        <p:spPr>
          <a:xfrm>
            <a:off x="4501904" y="-11648"/>
            <a:ext cx="7700368" cy="6226711"/>
          </a:xfrm>
          <a:prstGeom prst="rect">
            <a:avLst/>
          </a:prstGeom>
          <a:noFill/>
        </p:spPr>
        <p:txBody>
          <a:bodyPr bIns="0" anchor="ctr" anchorCtr="0"/>
          <a:lstStyle>
            <a:lvl1pPr marL="0" indent="0" algn="ctr">
              <a:buNone/>
              <a:defRPr lang="en-US" sz="1800" dirty="0">
                <a:solidFill>
                  <a:schemeClr val="bg1"/>
                </a:solidFill>
              </a:defRPr>
            </a:lvl1pPr>
          </a:lstStyle>
          <a:p>
            <a:pPr lvl="0"/>
            <a:r>
              <a:rPr lang="en-US" noProof="0"/>
              <a:t>Click icon to add picture</a:t>
            </a:r>
            <a:endParaRPr lang="en-US" noProof="0" dirty="0"/>
          </a:p>
        </p:txBody>
      </p:sp>
      <p:sp>
        <p:nvSpPr>
          <p:cNvPr id="7" name="Text Placeholder 3"/>
          <p:cNvSpPr>
            <a:spLocks noGrp="1"/>
          </p:cNvSpPr>
          <p:nvPr>
            <p:ph type="body" sz="quarter" idx="19"/>
          </p:nvPr>
        </p:nvSpPr>
        <p:spPr>
          <a:xfrm>
            <a:off x="418991" y="1714500"/>
            <a:ext cx="3237657" cy="4495800"/>
          </a:xfrm>
        </p:spPr>
        <p:txBody>
          <a:bodyPr/>
          <a:lstStyle>
            <a:lvl1pPr marL="0" indent="0">
              <a:buNone/>
              <a:defRPr/>
            </a:lvl1pPr>
            <a:lvl2pPr marL="171399" indent="-171399">
              <a:tabLst/>
              <a:defRPr/>
            </a:lvl2pPr>
            <a:lvl3pPr marL="517370" indent="-174573">
              <a:tabLst/>
              <a:defRPr/>
            </a:lvl3pPr>
            <a:lvl4pPr marL="863341" indent="-174573">
              <a:tabLst/>
              <a:defRPr/>
            </a:lvl4pPr>
            <a:lvl5pPr marL="1199790" indent="-17139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2">
            <a:extLst>
              <a:ext uri="{FF2B5EF4-FFF2-40B4-BE49-F238E27FC236}">
                <a16:creationId xmlns:a16="http://schemas.microsoft.com/office/drawing/2014/main" id="{A997145E-602F-7EC9-75D1-AA0DC7B29D34}"/>
              </a:ext>
            </a:extLst>
          </p:cNvPr>
          <p:cNvSpPr>
            <a:spLocks noGrp="1"/>
          </p:cNvSpPr>
          <p:nvPr>
            <p:ph type="sldNum" sz="quarter" idx="20"/>
          </p:nvPr>
        </p:nvSpPr>
        <p:spPr/>
        <p:txBody>
          <a:bodyPr/>
          <a:lstStyle>
            <a:lvl1pPr>
              <a:defRPr/>
            </a:lvl1pPr>
          </a:lstStyle>
          <a:p>
            <a:pPr>
              <a:defRPr/>
            </a:pPr>
            <a:r>
              <a:t>Page </a:t>
            </a:r>
            <a:fld id="{3818427D-507D-4827-86E7-62DA2E2F8B43}" type="slidenum">
              <a:rPr smtClean="0"/>
              <a:pPr>
                <a:defRPr/>
              </a:pPr>
              <a:t>‹#›</a:t>
            </a:fld>
            <a:endParaRPr dirty="0"/>
          </a:p>
        </p:txBody>
      </p:sp>
    </p:spTree>
    <p:extLst>
      <p:ext uri="{BB962C8B-B14F-4D97-AF65-F5344CB8AC3E}">
        <p14:creationId xmlns:p14="http://schemas.microsoft.com/office/powerpoint/2010/main" val="1818827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1_Title: DATA DRIVEN INSIGHTS HERO ILLUSTRAT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6916D3-7972-263F-B73D-7EA503753DF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17404" y="6103938"/>
            <a:ext cx="880833"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63E0F7E6-1491-10A3-B7B8-E1D41CB6843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39542" t="-536" r="24075" b="549"/>
          <a:stretch>
            <a:fillRect/>
          </a:stretch>
        </p:blipFill>
        <p:spPr bwMode="auto">
          <a:xfrm>
            <a:off x="6978420" y="0"/>
            <a:ext cx="443590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20514" y="309832"/>
            <a:ext cx="5521538" cy="594360"/>
          </a:xfrm>
        </p:spPr>
        <p:txBody>
          <a:bodyPr>
            <a:noAutofit/>
          </a:bodyPr>
          <a:lstStyle>
            <a:lvl1pPr algn="l">
              <a:defRPr sz="4399"/>
            </a:lvl1pPr>
          </a:lstStyle>
          <a:p>
            <a:r>
              <a:rPr lang="en-US"/>
              <a:t>Click to edit Master title style</a:t>
            </a:r>
            <a:endParaRPr lang="en-US" dirty="0"/>
          </a:p>
        </p:txBody>
      </p:sp>
      <p:sp>
        <p:nvSpPr>
          <p:cNvPr id="3" name="Subtitle 2"/>
          <p:cNvSpPr>
            <a:spLocks noGrp="1"/>
          </p:cNvSpPr>
          <p:nvPr>
            <p:ph type="subTitle" idx="1"/>
          </p:nvPr>
        </p:nvSpPr>
        <p:spPr>
          <a:xfrm>
            <a:off x="420515" y="2258568"/>
            <a:ext cx="3819455" cy="1243584"/>
          </a:xfrm>
        </p:spPr>
        <p:txBody>
          <a:bodyPr bIns="0"/>
          <a:lstStyle>
            <a:lvl1pPr marL="0" indent="0" algn="l">
              <a:buNone/>
              <a:defRPr sz="1600" b="1">
                <a:solidFill>
                  <a:schemeClr val="tx2"/>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6" name="TextBox 5">
            <a:extLst>
              <a:ext uri="{FF2B5EF4-FFF2-40B4-BE49-F238E27FC236}">
                <a16:creationId xmlns:a16="http://schemas.microsoft.com/office/drawing/2014/main" id="{88CAEA82-52EC-3925-53F3-0635632DC61C}"/>
              </a:ext>
            </a:extLst>
          </p:cNvPr>
          <p:cNvSpPr txBox="1"/>
          <p:nvPr userDrawn="1"/>
        </p:nvSpPr>
        <p:spPr>
          <a:xfrm>
            <a:off x="4494213" y="6434175"/>
            <a:ext cx="3200400" cy="230832"/>
          </a:xfrm>
          <a:prstGeom prst="rect">
            <a:avLst/>
          </a:prstGeom>
          <a:noFill/>
        </p:spPr>
        <p:txBody>
          <a:bodyPr wrap="square" lIns="0" rIns="0" rtlCol="0">
            <a:spAutoFit/>
          </a:bodyPr>
          <a:lstStyle/>
          <a:p>
            <a:pPr algn="ctr" defTabSz="412543"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2025 The Sage Group plc, or its licensors. All rights reserved.</a:t>
            </a:r>
          </a:p>
        </p:txBody>
      </p:sp>
    </p:spTree>
    <p:extLst>
      <p:ext uri="{BB962C8B-B14F-4D97-AF65-F5344CB8AC3E}">
        <p14:creationId xmlns:p14="http://schemas.microsoft.com/office/powerpoint/2010/main" val="539757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373" y="356401"/>
            <a:ext cx="1136303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8991" y="1714500"/>
            <a:ext cx="11350843" cy="4462463"/>
          </a:xfrm>
          <a:prstGeom prst="rect">
            <a:avLst/>
          </a:prstGeom>
        </p:spPr>
        <p:txBody>
          <a:bodyPr vert="horz" lIns="0" tIns="45720" rIns="0" bIns="45720" rtlCol="0">
            <a:noAutofit/>
          </a:bodyPr>
          <a:lstStyle/>
          <a:p>
            <a:pPr marL="0" lvl="0" indent="0" algn="l" defTabSz="228554"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554" rtl="0" eaLnBrk="1" latinLnBrk="0" hangingPunct="1">
              <a:spcBef>
                <a:spcPts val="1200"/>
              </a:spcBef>
              <a:spcAft>
                <a:spcPts val="600"/>
              </a:spcAft>
              <a:buFont typeface="Sage Text" panose="02010503040201060103" pitchFamily="50" charset="0"/>
              <a:buNone/>
            </a:pPr>
            <a:r>
              <a:rPr lang="en-US"/>
              <a:t>Second level</a:t>
            </a:r>
          </a:p>
          <a:p>
            <a:pPr marL="0" lvl="2" indent="0" algn="l" defTabSz="228554" rtl="0" eaLnBrk="1" latinLnBrk="0" hangingPunct="1">
              <a:spcBef>
                <a:spcPts val="1200"/>
              </a:spcBef>
              <a:spcAft>
                <a:spcPts val="600"/>
              </a:spcAft>
              <a:buFont typeface="Sage Text" panose="02010503040201060103" pitchFamily="50" charset="0"/>
              <a:buNone/>
            </a:pPr>
            <a:r>
              <a:rPr lang="en-US"/>
              <a:t>Third level</a:t>
            </a:r>
          </a:p>
          <a:p>
            <a:pPr marL="0" lvl="3" indent="0" algn="l" defTabSz="228554" rtl="0" eaLnBrk="1" latinLnBrk="0" hangingPunct="1">
              <a:spcBef>
                <a:spcPts val="1200"/>
              </a:spcBef>
              <a:spcAft>
                <a:spcPts val="600"/>
              </a:spcAft>
              <a:buFont typeface="Sage Text" panose="02010503040201060103" pitchFamily="50" charset="0"/>
              <a:buNone/>
            </a:pPr>
            <a:r>
              <a:rPr lang="en-US"/>
              <a:t>Fourth level</a:t>
            </a:r>
          </a:p>
          <a:p>
            <a:pPr marL="0" lvl="4" indent="0" algn="l" defTabSz="228554"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0252" y="6363844"/>
            <a:ext cx="832395" cy="365125"/>
          </a:xfrm>
          <a:prstGeom prst="rect">
            <a:avLst/>
          </a:prstGeom>
        </p:spPr>
        <p:txBody>
          <a:bodyPr vert="horz" lIns="91440" tIns="45720" rIns="91440" bIns="45720" rtlCol="0" anchor="ctr"/>
          <a:lstStyle>
            <a:lvl1pPr marL="0" marR="0" indent="0" algn="r" defTabSz="412667"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9"/>
          <a:srcRect/>
          <a:stretch/>
        </p:blipFill>
        <p:spPr>
          <a:xfrm>
            <a:off x="417590" y="6364151"/>
            <a:ext cx="596995"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4213" y="6434175"/>
            <a:ext cx="3200400" cy="230832"/>
          </a:xfrm>
          <a:prstGeom prst="rect">
            <a:avLst/>
          </a:prstGeom>
          <a:noFill/>
        </p:spPr>
        <p:txBody>
          <a:bodyPr wrap="square" lIns="0" rIns="0" rtlCol="0">
            <a:spAutoFit/>
          </a:bodyPr>
          <a:lstStyle/>
          <a:p>
            <a:pPr algn="ctr" defTabSz="412543"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2025 The Sage Group plc, or its licensors. All rights reserved.</a:t>
            </a:r>
          </a:p>
        </p:txBody>
      </p:sp>
    </p:spTree>
    <p:extLst>
      <p:ext uri="{BB962C8B-B14F-4D97-AF65-F5344CB8AC3E}">
        <p14:creationId xmlns:p14="http://schemas.microsoft.com/office/powerpoint/2010/main" val="799849383"/>
      </p:ext>
    </p:extLst>
  </p:cSld>
  <p:clrMap bg1="lt1" tx1="dk1" bg2="lt2" tx2="dk2" accent1="accent1" accent2="accent2" accent3="accent3" accent4="accent4" accent5="accent5" accent6="accent6" hlink="hlink" folHlink="folHlink"/>
  <p:sldLayoutIdLst>
    <p:sldLayoutId id="2147484030" r:id="rId1"/>
    <p:sldLayoutId id="2147484033" r:id="rId2"/>
    <p:sldLayoutId id="2147484038" r:id="rId3"/>
    <p:sldLayoutId id="2147484039" r:id="rId4"/>
    <p:sldLayoutId id="2147484041" r:id="rId5"/>
    <p:sldLayoutId id="2147484042" r:id="rId6"/>
    <p:sldLayoutId id="2147484043" r:id="rId7"/>
  </p:sldLayoutIdLst>
  <p:hf hdr="0" ftr="0" dt="0"/>
  <p:txStyles>
    <p:titleStyle>
      <a:lvl1pPr algn="l" defTabSz="914126" rtl="0" eaLnBrk="1" latinLnBrk="0" hangingPunct="1">
        <a:lnSpc>
          <a:spcPct val="90000"/>
        </a:lnSpc>
        <a:spcBef>
          <a:spcPct val="0"/>
        </a:spcBef>
        <a:buNone/>
        <a:defRPr sz="3999" b="0" i="0" kern="1200">
          <a:solidFill>
            <a:schemeClr val="bg1"/>
          </a:solidFill>
          <a:latin typeface="Sage Headline Black" panose="02010A03040201060103" pitchFamily="2" charset="77"/>
          <a:ea typeface="+mj-ea"/>
          <a:cs typeface="+mj-cs"/>
        </a:defRPr>
      </a:lvl1pPr>
    </p:titleStyle>
    <p:bodyStyle>
      <a:lvl1pPr marL="228531" indent="-228531" algn="l" defTabSz="914126" rtl="0" eaLnBrk="1" latinLnBrk="0" hangingPunct="1">
        <a:lnSpc>
          <a:spcPct val="100000"/>
        </a:lnSpc>
        <a:spcBef>
          <a:spcPts val="1000"/>
        </a:spcBef>
        <a:buFont typeface="Sage Text" panose="02010503040201060103" pitchFamily="50" charset="0"/>
        <a:buChar char="•"/>
        <a:defRPr lang="en-US" sz="2000" b="0" i="0" kern="1200" dirty="0" smtClean="0">
          <a:solidFill>
            <a:schemeClr val="bg1"/>
          </a:solidFill>
          <a:latin typeface="Sage Text" panose="02010503040201060103" pitchFamily="2" charset="77"/>
          <a:ea typeface="+mn-ea"/>
          <a:cs typeface="+mn-cs"/>
        </a:defRPr>
      </a:lvl1pPr>
      <a:lvl2pPr marL="342797" indent="-342797" algn="l" defTabSz="914126" rtl="0" eaLnBrk="1" latinLnBrk="0" hangingPunct="1">
        <a:lnSpc>
          <a:spcPct val="100000"/>
        </a:lnSpc>
        <a:spcBef>
          <a:spcPts val="500"/>
        </a:spcBef>
        <a:buFont typeface="Sage Text" panose="02010503040201060103" pitchFamily="50" charset="0"/>
        <a:buChar char="•"/>
        <a:defRPr lang="en-US" sz="2000" b="0" i="0" kern="1200" dirty="0" smtClean="0">
          <a:solidFill>
            <a:schemeClr val="bg1"/>
          </a:solidFill>
          <a:latin typeface="Sage Text" panose="02010503040201060103" pitchFamily="2" charset="77"/>
          <a:ea typeface="+mn-ea"/>
          <a:cs typeface="+mn-cs"/>
        </a:defRPr>
      </a:lvl2pPr>
      <a:lvl3pPr marL="685594" indent="-342797" algn="l" defTabSz="914126" rtl="0" eaLnBrk="1" latinLnBrk="0" hangingPunct="1">
        <a:lnSpc>
          <a:spcPct val="100000"/>
        </a:lnSpc>
        <a:spcBef>
          <a:spcPts val="500"/>
        </a:spcBef>
        <a:buFont typeface="Sage Text" panose="02010503040201060103" pitchFamily="50" charset="0"/>
        <a:buChar char="•"/>
        <a:defRPr lang="en-US" sz="1800" b="0" i="0" kern="1200" dirty="0" smtClean="0">
          <a:solidFill>
            <a:schemeClr val="bg1"/>
          </a:solidFill>
          <a:latin typeface="Sage Text" panose="02010503040201060103" pitchFamily="2" charset="77"/>
          <a:ea typeface="+mn-ea"/>
          <a:cs typeface="+mn-cs"/>
        </a:defRPr>
      </a:lvl3pPr>
      <a:lvl4pPr marL="974433" indent="-285664" algn="l" defTabSz="914126"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056" indent="-285664" algn="l" defTabSz="914126"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3846" indent="-228531" algn="l" defTabSz="914126" rtl="0" eaLnBrk="1" latinLnBrk="0" hangingPunct="1">
        <a:lnSpc>
          <a:spcPct val="90000"/>
        </a:lnSpc>
        <a:spcBef>
          <a:spcPts val="500"/>
        </a:spcBef>
        <a:buFont typeface="Sage Text" panose="02010503040201060103" pitchFamily="50"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Sage Text" panose="02010503040201060103" pitchFamily="50"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Sage Text" panose="02010503040201060103" pitchFamily="50"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Sage Text" panose="02010503040201060103" pitchFamily="50"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264">
          <p15:clr>
            <a:srgbClr val="F26B43"/>
          </p15:clr>
        </p15:guide>
        <p15:guide id="3" pos="7416">
          <p15:clr>
            <a:srgbClr val="F26B43"/>
          </p15:clr>
        </p15:guide>
        <p15:guide id="4" pos="3048">
          <p15:clr>
            <a:srgbClr val="F26B43"/>
          </p15:clr>
        </p15:guide>
        <p15:guide id="5" pos="3744">
          <p15:clr>
            <a:srgbClr val="F26B43"/>
          </p15:clr>
        </p15:guide>
        <p15:guide id="6" orient="horz" pos="504">
          <p15:clr>
            <a:srgbClr val="F26B43"/>
          </p15:clr>
        </p15:guide>
        <p15:guide id="7" orient="horz" pos="888">
          <p15:clr>
            <a:srgbClr val="F26B43"/>
          </p15:clr>
        </p15:guide>
        <p15:guide id="8" orient="horz" pos="1080">
          <p15:clr>
            <a:srgbClr val="F26B43"/>
          </p15:clr>
        </p15:guide>
        <p15:guide id="9" orient="horz" pos="3912">
          <p15:clr>
            <a:srgbClr val="F26B43"/>
          </p15:clr>
        </p15:guide>
        <p15:guide id="10" orient="horz" pos="4152">
          <p15:clr>
            <a:srgbClr val="F26B43"/>
          </p15:clr>
        </p15:guide>
        <p15:guide id="11" orient="horz" pos="3504">
          <p15:clr>
            <a:srgbClr val="F26B43"/>
          </p15:clr>
        </p15:guide>
        <p15:guide id="12" pos="39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claude.ai/download"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mailto:john.Thomas@sage.com"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hyperlink" Target="mailto:Richard.Jang@sage.com"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google.com/search?sca_esv=48c2a6a335f0c113&amp;rlz=1C1GCEA_enUS1133US1133&amp;q=context+window&amp;sa=X&amp;ved=2ahUKEwjD4-TRisqPAxWBMlkFHfc7BswQxccNegQIMxAB&amp;mstk=AUtExfDWMdr5Vrw4OmbuPvBlsMROt7sKnTcvai7W1DirwiNqybzit9i5p3SQswpk5myKN7iruyrlmsV-_0PXbIWSWFg2Bt-lPvabVWMRfBvnoOKI2o105woQ3rP0fOUQLock2tw&amp;csui=3"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hyperlink" Target="https://www.google.com/search?sca_esv=48c2a6a335f0c113&amp;rlz=1C1GCEA_enUS1133US1133&amp;q=Constitutional+AI&amp;sa=X&amp;ved=2ahUKEwjD4-TRisqPAxWBMlkFHfc7BswQxccNegQIMxAC&amp;mstk=AUtExfDWMdr5Vrw4OmbuPvBlsMROt7sKnTcvai7W1DirwiNqybzit9i5p3SQswpk5myKN7iruyrlmsV-_0PXbIWSWFg2Bt-lPvabVWMRfBvnoOKI2o105woQ3rP0fOUQLock2tw&amp;csui=3"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techspot.com/downloads/1969-vmware-player.html"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a:xfrm>
            <a:off x="420513" y="309832"/>
            <a:ext cx="5832607" cy="594360"/>
          </a:xfrm>
        </p:spPr>
        <p:txBody>
          <a:bodyPr/>
          <a:lstStyle/>
          <a:p>
            <a:r>
              <a:rPr lang="en-US" dirty="0"/>
              <a:t>Sage 300</a:t>
            </a:r>
            <a:br>
              <a:rPr lang="en-US" dirty="0"/>
            </a:br>
            <a:r>
              <a:rPr lang="en-US" sz="3600" dirty="0"/>
              <a:t>Model Context Protocol</a:t>
            </a:r>
            <a:br>
              <a:rPr lang="en-US" sz="3600" dirty="0"/>
            </a:br>
            <a:r>
              <a:rPr lang="en-US" sz="3600" dirty="0"/>
              <a:t>Case Study</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September 2025</a:t>
            </a:r>
          </a:p>
        </p:txBody>
      </p:sp>
      <p:sp>
        <p:nvSpPr>
          <p:cNvPr id="5" name="Picture Placeholder 4">
            <a:extLst>
              <a:ext uri="{FF2B5EF4-FFF2-40B4-BE49-F238E27FC236}">
                <a16:creationId xmlns:a16="http://schemas.microsoft.com/office/drawing/2014/main" id="{B66B328B-963C-369C-B4A9-39B75F0D3666}"/>
              </a:ext>
            </a:extLst>
          </p:cNvPr>
          <p:cNvSpPr>
            <a:spLocks noGrp="1"/>
          </p:cNvSpPr>
          <p:nvPr>
            <p:ph type="pic" sz="quarter" idx="13"/>
          </p:nvPr>
        </p:nvSpPr>
        <p:spPr/>
        <p:txBody>
          <a:bodyPr/>
          <a:lstStyle/>
          <a:p>
            <a:endParaRPr lang="en-US"/>
          </a:p>
        </p:txBody>
      </p:sp>
      <p:pic>
        <p:nvPicPr>
          <p:cNvPr id="7" name="Picture 6">
            <a:extLst>
              <a:ext uri="{FF2B5EF4-FFF2-40B4-BE49-F238E27FC236}">
                <a16:creationId xmlns:a16="http://schemas.microsoft.com/office/drawing/2014/main" id="{4DC2B5B3-514B-36E1-94D9-033ED56FA002}"/>
              </a:ext>
            </a:extLst>
          </p:cNvPr>
          <p:cNvPicPr>
            <a:picLocks noChangeAspect="1"/>
          </p:cNvPicPr>
          <p:nvPr/>
        </p:nvPicPr>
        <p:blipFill>
          <a:blip r:embed="rId3"/>
          <a:stretch>
            <a:fillRect/>
          </a:stretch>
        </p:blipFill>
        <p:spPr>
          <a:xfrm>
            <a:off x="6015806" y="0"/>
            <a:ext cx="6198847" cy="6858000"/>
          </a:xfrm>
          <a:prstGeom prst="rect">
            <a:avLst/>
          </a:prstGeom>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C706573-7E46-D7BC-2510-755087E26E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268BBB-10EB-9DC6-1605-2B93AD446864}"/>
              </a:ext>
            </a:extLst>
          </p:cNvPr>
          <p:cNvSpPr>
            <a:spLocks noGrp="1"/>
          </p:cNvSpPr>
          <p:nvPr>
            <p:ph type="title"/>
          </p:nvPr>
        </p:nvSpPr>
        <p:spPr>
          <a:xfrm>
            <a:off x="411372" y="301486"/>
            <a:ext cx="10423924" cy="594360"/>
          </a:xfrm>
        </p:spPr>
        <p:txBody>
          <a:bodyPr/>
          <a:lstStyle/>
          <a:p>
            <a:r>
              <a:rPr lang="en-US" dirty="0"/>
              <a:t>Accessing the Virtual Machine</a:t>
            </a:r>
          </a:p>
        </p:txBody>
      </p:sp>
      <p:sp>
        <p:nvSpPr>
          <p:cNvPr id="3" name="Text Placeholder 2">
            <a:extLst>
              <a:ext uri="{FF2B5EF4-FFF2-40B4-BE49-F238E27FC236}">
                <a16:creationId xmlns:a16="http://schemas.microsoft.com/office/drawing/2014/main" id="{F5703FB6-9913-ED9C-F092-D5B6C227C917}"/>
              </a:ext>
            </a:extLst>
          </p:cNvPr>
          <p:cNvSpPr>
            <a:spLocks noGrp="1"/>
          </p:cNvSpPr>
          <p:nvPr>
            <p:ph type="body" sz="quarter" idx="11"/>
          </p:nvPr>
        </p:nvSpPr>
        <p:spPr>
          <a:xfrm>
            <a:off x="411372" y="1473582"/>
            <a:ext cx="5949672" cy="4466580"/>
          </a:xfrm>
        </p:spPr>
        <p:txBody>
          <a:bodyPr/>
          <a:lstStyle/>
          <a:p>
            <a:pPr marL="342900" indent="-342900">
              <a:buClr>
                <a:srgbClr val="2E3456"/>
              </a:buClr>
              <a:buSzPct val="75000"/>
              <a:buFont typeface="Arial" panose="020B0604020202020204" pitchFamily="34" charset="0"/>
              <a:buChar char="•"/>
            </a:pPr>
            <a:r>
              <a:rPr lang="en-US" b="0" dirty="0">
                <a:solidFill>
                  <a:schemeClr val="bg1"/>
                </a:solidFill>
                <a:latin typeface="+mn-lt"/>
              </a:rPr>
              <a:t>Virtual Machine Login Credentials</a:t>
            </a:r>
          </a:p>
          <a:p>
            <a:pPr marL="1028494" lvl="2" indent="-342900">
              <a:buClr>
                <a:srgbClr val="2E3456"/>
              </a:buClr>
              <a:buSzPct val="75000"/>
              <a:buFont typeface="Arial" panose="020B0604020202020204" pitchFamily="34" charset="0"/>
              <a:buChar char="•"/>
            </a:pPr>
            <a:r>
              <a:rPr lang="en-US" sz="1600" dirty="0">
                <a:latin typeface="+mn-lt"/>
              </a:rPr>
              <a:t>User: anyuser</a:t>
            </a:r>
          </a:p>
          <a:p>
            <a:pPr marL="1028494" lvl="2" indent="-342900">
              <a:buClr>
                <a:srgbClr val="2E3456"/>
              </a:buClr>
              <a:buSzPct val="75000"/>
              <a:buFont typeface="Arial" panose="020B0604020202020204" pitchFamily="34" charset="0"/>
              <a:buChar char="•"/>
            </a:pPr>
            <a:r>
              <a:rPr lang="en-US" sz="1600" b="0" dirty="0">
                <a:solidFill>
                  <a:schemeClr val="bg1"/>
                </a:solidFill>
                <a:latin typeface="+mn-lt"/>
              </a:rPr>
              <a:t>Password: Demo?123</a:t>
            </a:r>
          </a:p>
          <a:p>
            <a:pPr marL="342900" indent="-342900">
              <a:buClr>
                <a:srgbClr val="2E3456"/>
              </a:buClr>
              <a:buSzPct val="75000"/>
              <a:buFont typeface="Arial" panose="020B0604020202020204" pitchFamily="34" charset="0"/>
              <a:buChar char="•"/>
            </a:pPr>
            <a:r>
              <a:rPr lang="en-US" b="0" dirty="0">
                <a:solidFill>
                  <a:schemeClr val="bg1"/>
                </a:solidFill>
                <a:latin typeface="+mn-lt"/>
              </a:rPr>
              <a:t>Machine Configuration</a:t>
            </a:r>
          </a:p>
          <a:p>
            <a:pPr marL="1028494" lvl="2" indent="-342900">
              <a:buClr>
                <a:srgbClr val="2E3456"/>
              </a:buClr>
              <a:buSzPct val="75000"/>
              <a:buFont typeface="Arial" panose="020B0604020202020204" pitchFamily="34" charset="0"/>
              <a:buChar char="•"/>
            </a:pPr>
            <a:r>
              <a:rPr lang="en-US" sz="1600" b="0" dirty="0">
                <a:solidFill>
                  <a:schemeClr val="bg1"/>
                </a:solidFill>
                <a:latin typeface="+mn-lt"/>
              </a:rPr>
              <a:t>Windows 11 Enterprise Evaluation (90-day license)</a:t>
            </a:r>
          </a:p>
          <a:p>
            <a:pPr marL="1028494" lvl="2" indent="-342900">
              <a:buClr>
                <a:srgbClr val="2E3456"/>
              </a:buClr>
              <a:buSzPct val="75000"/>
              <a:buFont typeface="Arial" panose="020B0604020202020204" pitchFamily="34" charset="0"/>
              <a:buChar char="•"/>
            </a:pPr>
            <a:r>
              <a:rPr lang="en-US" sz="1600" dirty="0">
                <a:latin typeface="+mn-lt"/>
              </a:rPr>
              <a:t>Sage 300 2025 (90-day license)</a:t>
            </a:r>
          </a:p>
          <a:p>
            <a:pPr marL="1317333" lvl="3" indent="-342900">
              <a:buClr>
                <a:srgbClr val="2E3456"/>
              </a:buClr>
              <a:buSzPct val="75000"/>
              <a:buFont typeface="Arial" panose="020B0604020202020204" pitchFamily="34" charset="0"/>
              <a:buChar char="•"/>
            </a:pPr>
            <a:r>
              <a:rPr lang="en-US" sz="1400" dirty="0">
                <a:latin typeface="+mn-lt"/>
              </a:rPr>
              <a:t>User: ADMIN</a:t>
            </a:r>
          </a:p>
          <a:p>
            <a:pPr marL="1317333" lvl="3" indent="-342900">
              <a:buClr>
                <a:srgbClr val="2E3456"/>
              </a:buClr>
              <a:buSzPct val="75000"/>
              <a:buFont typeface="Arial" panose="020B0604020202020204" pitchFamily="34" charset="0"/>
              <a:buChar char="•"/>
            </a:pPr>
            <a:r>
              <a:rPr lang="en-US" sz="1400" dirty="0">
                <a:latin typeface="+mn-lt"/>
              </a:rPr>
              <a:t>Password: Demo?123</a:t>
            </a:r>
          </a:p>
          <a:p>
            <a:pPr marL="1028494" lvl="2" indent="-342900">
              <a:buClr>
                <a:srgbClr val="2E3456"/>
              </a:buClr>
              <a:buSzPct val="75000"/>
              <a:buFont typeface="Arial" panose="020B0604020202020204" pitchFamily="34" charset="0"/>
              <a:buChar char="•"/>
            </a:pPr>
            <a:r>
              <a:rPr lang="en-US" sz="1600" b="0" dirty="0">
                <a:solidFill>
                  <a:schemeClr val="bg1"/>
                </a:solidFill>
                <a:latin typeface="+mn-lt"/>
              </a:rPr>
              <a:t>SQL Server 2022 (90-day license)</a:t>
            </a:r>
          </a:p>
          <a:p>
            <a:pPr marL="1317333" lvl="3" indent="-342900">
              <a:buClr>
                <a:srgbClr val="2E3456"/>
              </a:buClr>
              <a:buSzPct val="75000"/>
              <a:buFont typeface="Arial" panose="020B0604020202020204" pitchFamily="34" charset="0"/>
              <a:buChar char="•"/>
            </a:pPr>
            <a:r>
              <a:rPr lang="en-US" sz="1400" b="0" dirty="0">
                <a:solidFill>
                  <a:schemeClr val="bg1"/>
                </a:solidFill>
                <a:latin typeface="+mn-lt"/>
              </a:rPr>
              <a:t>User: sa</a:t>
            </a:r>
          </a:p>
          <a:p>
            <a:pPr marL="1317333" lvl="3" indent="-342900">
              <a:buClr>
                <a:srgbClr val="2E3456"/>
              </a:buClr>
              <a:buSzPct val="75000"/>
              <a:buFont typeface="Arial" panose="020B0604020202020204" pitchFamily="34" charset="0"/>
              <a:buChar char="•"/>
            </a:pPr>
            <a:r>
              <a:rPr lang="en-US" sz="1400" dirty="0">
                <a:latin typeface="+mn-lt"/>
              </a:rPr>
              <a:t>Password: Demo?123</a:t>
            </a:r>
          </a:p>
          <a:p>
            <a:pPr marL="1028494" lvl="2" indent="-342900">
              <a:buClr>
                <a:srgbClr val="2E3456"/>
              </a:buClr>
              <a:buSzPct val="75000"/>
              <a:buFont typeface="Arial" panose="020B0604020202020204" pitchFamily="34" charset="0"/>
              <a:buChar char="•"/>
            </a:pPr>
            <a:r>
              <a:rPr lang="en-US" sz="1600" dirty="0"/>
              <a:t>MCP Configuration Tool and MCP Servers</a:t>
            </a:r>
          </a:p>
          <a:p>
            <a:pPr marL="1028494" lvl="2" indent="-342900">
              <a:buClr>
                <a:srgbClr val="2E3456"/>
              </a:buClr>
              <a:buSzPct val="75000"/>
              <a:buFont typeface="Arial" panose="020B0604020202020204" pitchFamily="34" charset="0"/>
              <a:buChar char="•"/>
            </a:pPr>
            <a:r>
              <a:rPr lang="en-US" sz="1600" dirty="0"/>
              <a:t>Claude AI – Team Subscription (1 per company)</a:t>
            </a:r>
          </a:p>
          <a:p>
            <a:pPr marL="342900" lvl="1" indent="-342900">
              <a:buClr>
                <a:srgbClr val="2E3456"/>
              </a:buClr>
              <a:buSzPct val="75000"/>
              <a:buFont typeface="Arial" panose="020B0604020202020204" pitchFamily="34" charset="0"/>
              <a:buChar char="•"/>
            </a:pPr>
            <a:endParaRPr lang="en-US" sz="1800" b="0" dirty="0">
              <a:solidFill>
                <a:schemeClr val="bg1"/>
              </a:solidFill>
              <a:latin typeface="+mn-lt"/>
            </a:endParaRPr>
          </a:p>
        </p:txBody>
      </p:sp>
      <p:pic>
        <p:nvPicPr>
          <p:cNvPr id="9" name="Picture 8">
            <a:extLst>
              <a:ext uri="{FF2B5EF4-FFF2-40B4-BE49-F238E27FC236}">
                <a16:creationId xmlns:a16="http://schemas.microsoft.com/office/drawing/2014/main" id="{87EBC3BB-6EE6-D0B0-4295-12077E5148AD}"/>
              </a:ext>
            </a:extLst>
          </p:cNvPr>
          <p:cNvPicPr>
            <a:picLocks noChangeAspect="1"/>
          </p:cNvPicPr>
          <p:nvPr/>
        </p:nvPicPr>
        <p:blipFill>
          <a:blip r:embed="rId3"/>
          <a:stretch>
            <a:fillRect/>
          </a:stretch>
        </p:blipFill>
        <p:spPr>
          <a:xfrm>
            <a:off x="6490252" y="2095827"/>
            <a:ext cx="5281854" cy="2666345"/>
          </a:xfrm>
          <a:prstGeom prst="rect">
            <a:avLst/>
          </a:prstGeom>
        </p:spPr>
      </p:pic>
      <p:sp>
        <p:nvSpPr>
          <p:cNvPr id="10" name="TextBox 9">
            <a:extLst>
              <a:ext uri="{FF2B5EF4-FFF2-40B4-BE49-F238E27FC236}">
                <a16:creationId xmlns:a16="http://schemas.microsoft.com/office/drawing/2014/main" id="{4D1F9FB3-EDAA-0F71-8A64-0ED3E4F8158F}"/>
              </a:ext>
            </a:extLst>
          </p:cNvPr>
          <p:cNvSpPr txBox="1"/>
          <p:nvPr/>
        </p:nvSpPr>
        <p:spPr>
          <a:xfrm>
            <a:off x="8410139" y="5507177"/>
            <a:ext cx="3657600" cy="226881"/>
          </a:xfrm>
          <a:prstGeom prst="rect">
            <a:avLst/>
          </a:prstGeom>
          <a:noFill/>
        </p:spPr>
        <p:txBody>
          <a:bodyPr wrap="square" lIns="0" tIns="0" rIns="0" bIns="0" rtlCol="0">
            <a:noAutofit/>
          </a:bodyPr>
          <a:lstStyle/>
          <a:p>
            <a:pPr algn="l"/>
            <a:r>
              <a:rPr lang="en-US" sz="1400" b="0" dirty="0">
                <a:solidFill>
                  <a:schemeClr val="bg1"/>
                </a:solidFill>
                <a:latin typeface="Sage Text" panose="02010503040201060103" pitchFamily="2" charset="77"/>
              </a:rPr>
              <a:t>Note: 90-day licenses expire October 31, 2025.</a:t>
            </a:r>
          </a:p>
        </p:txBody>
      </p:sp>
    </p:spTree>
    <p:extLst>
      <p:ext uri="{BB962C8B-B14F-4D97-AF65-F5344CB8AC3E}">
        <p14:creationId xmlns:p14="http://schemas.microsoft.com/office/powerpoint/2010/main" val="3225184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3BCD4C-3C88-7F7C-A31C-0955A83E65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C4AE93-CD30-2C9F-DFBD-9EE925889D53}"/>
              </a:ext>
            </a:extLst>
          </p:cNvPr>
          <p:cNvSpPr>
            <a:spLocks noGrp="1"/>
          </p:cNvSpPr>
          <p:nvPr>
            <p:ph type="title"/>
          </p:nvPr>
        </p:nvSpPr>
        <p:spPr>
          <a:xfrm>
            <a:off x="411372" y="301486"/>
            <a:ext cx="10631002" cy="594360"/>
          </a:xfrm>
        </p:spPr>
        <p:txBody>
          <a:bodyPr/>
          <a:lstStyle/>
          <a:p>
            <a:r>
              <a:rPr lang="en-US" dirty="0"/>
              <a:t>Installing Claude</a:t>
            </a:r>
          </a:p>
        </p:txBody>
      </p:sp>
      <p:sp>
        <p:nvSpPr>
          <p:cNvPr id="3" name="Text Placeholder 2">
            <a:extLst>
              <a:ext uri="{FF2B5EF4-FFF2-40B4-BE49-F238E27FC236}">
                <a16:creationId xmlns:a16="http://schemas.microsoft.com/office/drawing/2014/main" id="{BE196FE4-6E8E-3063-DA74-01696B89C707}"/>
              </a:ext>
            </a:extLst>
          </p:cNvPr>
          <p:cNvSpPr>
            <a:spLocks noGrp="1"/>
          </p:cNvSpPr>
          <p:nvPr>
            <p:ph type="body" sz="quarter" idx="11"/>
          </p:nvPr>
        </p:nvSpPr>
        <p:spPr>
          <a:xfrm>
            <a:off x="411369" y="1473582"/>
            <a:ext cx="7579692" cy="4817888"/>
          </a:xfrm>
        </p:spPr>
        <p:txBody>
          <a:bodyPr/>
          <a:lstStyle/>
          <a:p>
            <a:pPr marL="342900" indent="-342900">
              <a:buClr>
                <a:srgbClr val="2E3456"/>
              </a:buClr>
              <a:buSzPct val="75000"/>
              <a:buFont typeface="Arial" panose="020B0604020202020204" pitchFamily="34" charset="0"/>
              <a:buChar char="•"/>
            </a:pPr>
            <a:r>
              <a:rPr lang="en-US" sz="1600" b="0" dirty="0">
                <a:solidFill>
                  <a:schemeClr val="bg1"/>
                </a:solidFill>
              </a:rPr>
              <a:t>In the Download folder, run the “</a:t>
            </a:r>
            <a:r>
              <a:rPr lang="en-US" sz="1600" dirty="0">
                <a:solidFill>
                  <a:schemeClr val="bg1"/>
                </a:solidFill>
              </a:rPr>
              <a:t>Claude-Setup-x64.exe</a:t>
            </a:r>
            <a:r>
              <a:rPr lang="en-US" sz="1600" b="0" dirty="0">
                <a:solidFill>
                  <a:schemeClr val="bg1"/>
                </a:solidFill>
              </a:rPr>
              <a:t>” or download from here: </a:t>
            </a:r>
            <a:r>
              <a:rPr lang="en-US" sz="1600" b="0" dirty="0">
                <a:solidFill>
                  <a:schemeClr val="bg1"/>
                </a:solidFill>
                <a:hlinkClick r:id="rId3"/>
              </a:rPr>
              <a:t>https://claude.ai/download</a:t>
            </a:r>
            <a:endParaRPr lang="en-US" sz="1600" b="0" dirty="0">
              <a:solidFill>
                <a:schemeClr val="bg1"/>
              </a:solidFill>
            </a:endParaRPr>
          </a:p>
          <a:p>
            <a:pPr marL="342900" indent="-342900">
              <a:buClr>
                <a:srgbClr val="2E3456"/>
              </a:buClr>
              <a:buSzPct val="75000"/>
              <a:buFont typeface="Arial" panose="020B0604020202020204" pitchFamily="34" charset="0"/>
              <a:buChar char="•"/>
            </a:pPr>
            <a:r>
              <a:rPr lang="en-US" sz="1600" b="0" dirty="0">
                <a:solidFill>
                  <a:schemeClr val="bg1"/>
                </a:solidFill>
              </a:rPr>
              <a:t>Click on the “</a:t>
            </a:r>
            <a:r>
              <a:rPr lang="en-US" sz="1600" dirty="0">
                <a:solidFill>
                  <a:schemeClr val="bg1"/>
                </a:solidFill>
              </a:rPr>
              <a:t>Get started</a:t>
            </a:r>
            <a:r>
              <a:rPr lang="en-US" sz="1600" b="0" dirty="0">
                <a:solidFill>
                  <a:schemeClr val="bg1"/>
                </a:solidFill>
              </a:rPr>
              <a:t>” button after installation.</a:t>
            </a:r>
          </a:p>
          <a:p>
            <a:pPr marL="342900" indent="-342900">
              <a:buClr>
                <a:srgbClr val="2E3456"/>
              </a:buClr>
              <a:buSzPct val="75000"/>
              <a:buFont typeface="Arial" panose="020B0604020202020204" pitchFamily="34" charset="0"/>
              <a:buChar char="•"/>
            </a:pPr>
            <a:r>
              <a:rPr lang="en-US" sz="1600" b="0" dirty="0">
                <a:solidFill>
                  <a:schemeClr val="bg1"/>
                </a:solidFill>
              </a:rPr>
              <a:t>Enter in your work email when prompted to sign in (only 1 member per company has been assigned to the evaluation) and click on “</a:t>
            </a:r>
            <a:r>
              <a:rPr lang="en-US" sz="1600" dirty="0">
                <a:solidFill>
                  <a:schemeClr val="bg1"/>
                </a:solidFill>
              </a:rPr>
              <a:t>Continue with email</a:t>
            </a:r>
            <a:r>
              <a:rPr lang="en-US" sz="1600" b="0" dirty="0">
                <a:solidFill>
                  <a:schemeClr val="bg1"/>
                </a:solidFill>
              </a:rPr>
              <a:t>”.</a:t>
            </a:r>
          </a:p>
          <a:p>
            <a:pPr marL="342900" indent="-342900">
              <a:buClr>
                <a:srgbClr val="2E3456"/>
              </a:buClr>
              <a:buSzPct val="75000"/>
              <a:buFont typeface="Arial" panose="020B0604020202020204" pitchFamily="34" charset="0"/>
              <a:buChar char="•"/>
            </a:pPr>
            <a:r>
              <a:rPr lang="en-US" sz="1600" b="0" dirty="0">
                <a:solidFill>
                  <a:schemeClr val="bg1"/>
                </a:solidFill>
              </a:rPr>
              <a:t>In the email from Anthropic, click on the “</a:t>
            </a:r>
            <a:r>
              <a:rPr lang="en-US" sz="1600" dirty="0">
                <a:solidFill>
                  <a:schemeClr val="bg1"/>
                </a:solidFill>
              </a:rPr>
              <a:t>Sign in to Claude.ai</a:t>
            </a:r>
            <a:r>
              <a:rPr lang="en-US" sz="1600" b="0" dirty="0">
                <a:solidFill>
                  <a:schemeClr val="bg1"/>
                </a:solidFill>
              </a:rPr>
              <a:t>” button which will open a browser. </a:t>
            </a:r>
          </a:p>
          <a:p>
            <a:pPr marL="342900" indent="-342900">
              <a:buClr>
                <a:srgbClr val="2E3456"/>
              </a:buClr>
              <a:buSzPct val="75000"/>
              <a:buFont typeface="Arial" panose="020B0604020202020204" pitchFamily="34" charset="0"/>
              <a:buChar char="•"/>
            </a:pPr>
            <a:r>
              <a:rPr lang="en-US" sz="1600" b="0" dirty="0">
                <a:solidFill>
                  <a:schemeClr val="bg1"/>
                </a:solidFill>
              </a:rPr>
              <a:t>Be patient and wait for the “</a:t>
            </a:r>
            <a:r>
              <a:rPr lang="en-US" sz="1600" dirty="0">
                <a:solidFill>
                  <a:schemeClr val="bg1"/>
                </a:solidFill>
              </a:rPr>
              <a:t>Log in with code</a:t>
            </a:r>
            <a:r>
              <a:rPr lang="en-US" sz="1600" b="0" dirty="0">
                <a:solidFill>
                  <a:schemeClr val="bg1"/>
                </a:solidFill>
              </a:rPr>
              <a:t>” link to be displayed. Click this link and enter this code in the dialog back in the VM waiting for the code. Select the “</a:t>
            </a:r>
            <a:r>
              <a:rPr lang="en-US" sz="1600" dirty="0">
                <a:solidFill>
                  <a:schemeClr val="bg1"/>
                </a:solidFill>
              </a:rPr>
              <a:t>Verify code</a:t>
            </a:r>
            <a:r>
              <a:rPr lang="en-US" sz="1600" b="0" dirty="0">
                <a:solidFill>
                  <a:schemeClr val="bg1"/>
                </a:solidFill>
              </a:rPr>
              <a:t>” button.</a:t>
            </a:r>
          </a:p>
          <a:p>
            <a:pPr marL="342900" indent="-342900">
              <a:buClr>
                <a:srgbClr val="2E3456"/>
              </a:buClr>
              <a:buSzPct val="75000"/>
              <a:buFont typeface="Arial" panose="020B0604020202020204" pitchFamily="34" charset="0"/>
              <a:buChar char="•"/>
            </a:pPr>
            <a:r>
              <a:rPr lang="en-US" sz="1600" b="0" dirty="0">
                <a:solidFill>
                  <a:schemeClr val="bg1"/>
                </a:solidFill>
              </a:rPr>
              <a:t>Claude is now installed, and it can be shutdown as it will be started later via Sage 300’s MCP Configuration utility.</a:t>
            </a:r>
          </a:p>
          <a:p>
            <a:pPr marL="342900" indent="-342900">
              <a:buClr>
                <a:srgbClr val="2E3456"/>
              </a:buClr>
              <a:buSzPct val="75000"/>
              <a:buFont typeface="Arial" panose="020B0604020202020204" pitchFamily="34" charset="0"/>
              <a:buChar char="•"/>
            </a:pPr>
            <a:endParaRPr lang="en-US" sz="1400" b="0" dirty="0">
              <a:solidFill>
                <a:schemeClr val="bg1"/>
              </a:solidFill>
            </a:endParaRPr>
          </a:p>
          <a:p>
            <a:pPr marL="342900" indent="-342900">
              <a:buClr>
                <a:srgbClr val="2E3456"/>
              </a:buClr>
              <a:buSzPct val="75000"/>
              <a:buFont typeface="Arial" panose="020B0604020202020204" pitchFamily="34" charset="0"/>
              <a:buChar char="•"/>
            </a:pPr>
            <a:endParaRPr lang="en-US" sz="1400" b="0" dirty="0">
              <a:solidFill>
                <a:schemeClr val="bg1"/>
              </a:solidFill>
            </a:endParaRPr>
          </a:p>
          <a:p>
            <a:pPr marL="342900" indent="-342900">
              <a:buClr>
                <a:srgbClr val="2E3456"/>
              </a:buClr>
              <a:buSzPct val="75000"/>
              <a:buFont typeface="Arial" panose="020B0604020202020204" pitchFamily="34" charset="0"/>
              <a:buChar char="•"/>
            </a:pPr>
            <a:endParaRPr lang="en-US" sz="1400" b="0" dirty="0">
              <a:solidFill>
                <a:schemeClr val="bg1"/>
              </a:solidFill>
            </a:endParaRPr>
          </a:p>
        </p:txBody>
      </p:sp>
      <p:pic>
        <p:nvPicPr>
          <p:cNvPr id="9" name="Picture 8">
            <a:extLst>
              <a:ext uri="{FF2B5EF4-FFF2-40B4-BE49-F238E27FC236}">
                <a16:creationId xmlns:a16="http://schemas.microsoft.com/office/drawing/2014/main" id="{3D050D6C-4FB3-A3E7-8FF3-86F3A5BF5543}"/>
              </a:ext>
            </a:extLst>
          </p:cNvPr>
          <p:cNvPicPr>
            <a:picLocks noChangeAspect="1"/>
          </p:cNvPicPr>
          <p:nvPr/>
        </p:nvPicPr>
        <p:blipFill>
          <a:blip r:embed="rId4"/>
          <a:stretch>
            <a:fillRect/>
          </a:stretch>
        </p:blipFill>
        <p:spPr>
          <a:xfrm>
            <a:off x="8219661" y="2437765"/>
            <a:ext cx="3649050" cy="1982469"/>
          </a:xfrm>
          <a:prstGeom prst="rect">
            <a:avLst/>
          </a:prstGeom>
        </p:spPr>
      </p:pic>
    </p:spTree>
    <p:extLst>
      <p:ext uri="{BB962C8B-B14F-4D97-AF65-F5344CB8AC3E}">
        <p14:creationId xmlns:p14="http://schemas.microsoft.com/office/powerpoint/2010/main" val="1976219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C2B21-3472-90DE-CC1C-BA29D3BCC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9F839C-9493-9442-9068-8E4A09C76A02}"/>
              </a:ext>
            </a:extLst>
          </p:cNvPr>
          <p:cNvSpPr>
            <a:spLocks noGrp="1"/>
          </p:cNvSpPr>
          <p:nvPr>
            <p:ph type="title"/>
          </p:nvPr>
        </p:nvSpPr>
        <p:spPr>
          <a:xfrm>
            <a:off x="411372" y="301486"/>
            <a:ext cx="10631002" cy="594360"/>
          </a:xfrm>
        </p:spPr>
        <p:txBody>
          <a:bodyPr/>
          <a:lstStyle/>
          <a:p>
            <a:r>
              <a:rPr lang="en-US" dirty="0"/>
              <a:t>About Claude</a:t>
            </a:r>
          </a:p>
        </p:txBody>
      </p:sp>
      <p:sp>
        <p:nvSpPr>
          <p:cNvPr id="3" name="Text Placeholder 2">
            <a:extLst>
              <a:ext uri="{FF2B5EF4-FFF2-40B4-BE49-F238E27FC236}">
                <a16:creationId xmlns:a16="http://schemas.microsoft.com/office/drawing/2014/main" id="{EA7A355E-E34C-30FD-C9EF-A2DFE29787E9}"/>
              </a:ext>
            </a:extLst>
          </p:cNvPr>
          <p:cNvSpPr>
            <a:spLocks noGrp="1"/>
          </p:cNvSpPr>
          <p:nvPr>
            <p:ph type="body" sz="quarter" idx="11"/>
          </p:nvPr>
        </p:nvSpPr>
        <p:spPr>
          <a:xfrm>
            <a:off x="411369" y="1473582"/>
            <a:ext cx="7808291" cy="4817888"/>
          </a:xfrm>
        </p:spPr>
        <p:txBody>
          <a:bodyPr/>
          <a:lstStyle/>
          <a:p>
            <a:pPr marL="342900" indent="-342900">
              <a:buClr>
                <a:srgbClr val="2E3456"/>
              </a:buClr>
              <a:buSzPct val="75000"/>
              <a:buFont typeface="Arial" panose="020B0604020202020204" pitchFamily="34" charset="0"/>
              <a:buChar char="•"/>
            </a:pPr>
            <a:r>
              <a:rPr lang="en-US" sz="1800" b="0" dirty="0">
                <a:solidFill>
                  <a:schemeClr val="bg1"/>
                </a:solidFill>
                <a:latin typeface="+mn-lt"/>
              </a:rPr>
              <a:t>A Team subscription has been purchased for this evaluation and falls under the Claude’s Commercial License:</a:t>
            </a:r>
          </a:p>
          <a:p>
            <a:pPr marL="342900" indent="-342900">
              <a:buClr>
                <a:srgbClr val="2E3456"/>
              </a:buClr>
              <a:buSzPct val="75000"/>
              <a:buFont typeface="Arial" panose="020B0604020202020204" pitchFamily="34" charset="0"/>
              <a:buChar char="•"/>
            </a:pPr>
            <a:endParaRPr lang="en-US" sz="1800" b="0" dirty="0">
              <a:solidFill>
                <a:schemeClr val="bg1"/>
              </a:solidFill>
              <a:latin typeface="+mn-lt"/>
            </a:endParaRPr>
          </a:p>
          <a:p>
            <a:pPr marL="1028494" lvl="2" indent="-342900">
              <a:buClr>
                <a:srgbClr val="2E3456"/>
              </a:buClr>
              <a:buSzPct val="75000"/>
              <a:buFont typeface="Arial" panose="020B0604020202020204" pitchFamily="34" charset="0"/>
              <a:buChar char="•"/>
            </a:pPr>
            <a:r>
              <a:rPr lang="en-US" sz="1400" b="0" dirty="0">
                <a:solidFill>
                  <a:schemeClr val="bg1"/>
                </a:solidFill>
                <a:latin typeface="+mn-lt"/>
              </a:rPr>
              <a:t>‘The customer organization maintains control over their User’s data, and Anthropic only </a:t>
            </a:r>
            <a:r>
              <a:rPr lang="en-US" sz="1400" dirty="0">
                <a:latin typeface="+mn-lt"/>
              </a:rPr>
              <a:t>processes that data to provide the service on the customer’s behalf, according to our agreement.’</a:t>
            </a:r>
            <a:endParaRPr lang="en-US" sz="1400" b="0" dirty="0">
              <a:solidFill>
                <a:schemeClr val="bg1"/>
              </a:solidFill>
              <a:latin typeface="+mn-lt"/>
            </a:endParaRPr>
          </a:p>
          <a:p>
            <a:pPr marL="342900" indent="-342900">
              <a:buClr>
                <a:srgbClr val="2E3456"/>
              </a:buClr>
              <a:buSzPct val="75000"/>
              <a:buFont typeface="Arial" panose="020B0604020202020204" pitchFamily="34" charset="0"/>
              <a:buChar char="•"/>
            </a:pPr>
            <a:r>
              <a:rPr lang="en-US" sz="1800" b="0" dirty="0">
                <a:solidFill>
                  <a:schemeClr val="bg1"/>
                </a:solidFill>
              </a:rPr>
              <a:t>The Team subscription was chosen (Standard Seats) and it should provide enough messages for the evaluation. Like all Claude subscription models, they work on a 5-hour usage basis.</a:t>
            </a:r>
          </a:p>
          <a:p>
            <a:pPr marL="342900" indent="-342900">
              <a:buClr>
                <a:srgbClr val="2E3456"/>
              </a:buClr>
              <a:buSzPct val="75000"/>
              <a:buFont typeface="Arial" panose="020B0604020202020204" pitchFamily="34" charset="0"/>
              <a:buChar char="•"/>
            </a:pPr>
            <a:r>
              <a:rPr lang="en-US" sz="1800" b="0" dirty="0">
                <a:solidFill>
                  <a:schemeClr val="bg1"/>
                </a:solidFill>
              </a:rPr>
              <a:t>If a usage limit is reached (per member), it will reset in 5 hours or see the Contact Support slide in this presentation to request a limit increase.</a:t>
            </a:r>
          </a:p>
          <a:p>
            <a:pPr marL="342900" indent="-342900">
              <a:buClr>
                <a:srgbClr val="2E3456"/>
              </a:buClr>
              <a:buSzPct val="75000"/>
              <a:buFont typeface="Arial" panose="020B0604020202020204" pitchFamily="34" charset="0"/>
              <a:buChar char="•"/>
            </a:pPr>
            <a:endParaRPr lang="en-US" sz="1400" b="0" dirty="0">
              <a:solidFill>
                <a:schemeClr val="bg1"/>
              </a:solidFill>
            </a:endParaRPr>
          </a:p>
          <a:p>
            <a:pPr marL="342900" indent="-342900">
              <a:buClr>
                <a:srgbClr val="2E3456"/>
              </a:buClr>
              <a:buSzPct val="75000"/>
              <a:buFont typeface="Arial" panose="020B0604020202020204" pitchFamily="34" charset="0"/>
              <a:buChar char="•"/>
            </a:pPr>
            <a:endParaRPr lang="en-US" sz="1400" b="0" dirty="0">
              <a:solidFill>
                <a:schemeClr val="bg1"/>
              </a:solidFill>
            </a:endParaRPr>
          </a:p>
        </p:txBody>
      </p:sp>
      <p:pic>
        <p:nvPicPr>
          <p:cNvPr id="9" name="Picture 8">
            <a:extLst>
              <a:ext uri="{FF2B5EF4-FFF2-40B4-BE49-F238E27FC236}">
                <a16:creationId xmlns:a16="http://schemas.microsoft.com/office/drawing/2014/main" id="{13D75C01-1540-58C6-9ED1-844A1141748C}"/>
              </a:ext>
            </a:extLst>
          </p:cNvPr>
          <p:cNvPicPr>
            <a:picLocks noChangeAspect="1"/>
          </p:cNvPicPr>
          <p:nvPr/>
        </p:nvPicPr>
        <p:blipFill>
          <a:blip r:embed="rId3"/>
          <a:stretch>
            <a:fillRect/>
          </a:stretch>
        </p:blipFill>
        <p:spPr>
          <a:xfrm>
            <a:off x="8219661" y="2437765"/>
            <a:ext cx="3649050" cy="1982469"/>
          </a:xfrm>
          <a:prstGeom prst="rect">
            <a:avLst/>
          </a:prstGeom>
        </p:spPr>
      </p:pic>
    </p:spTree>
    <p:extLst>
      <p:ext uri="{BB962C8B-B14F-4D97-AF65-F5344CB8AC3E}">
        <p14:creationId xmlns:p14="http://schemas.microsoft.com/office/powerpoint/2010/main" val="3044797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EA1CA-084C-F6B2-EE49-9E298FFB09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0CCA57-64DD-9CD0-2A59-2DDB43267DA5}"/>
              </a:ext>
            </a:extLst>
          </p:cNvPr>
          <p:cNvSpPr>
            <a:spLocks noGrp="1"/>
          </p:cNvSpPr>
          <p:nvPr>
            <p:ph type="title"/>
          </p:nvPr>
        </p:nvSpPr>
        <p:spPr>
          <a:xfrm>
            <a:off x="411371" y="301486"/>
            <a:ext cx="11485767" cy="594360"/>
          </a:xfrm>
        </p:spPr>
        <p:txBody>
          <a:bodyPr/>
          <a:lstStyle/>
          <a:p>
            <a:r>
              <a:rPr lang="en-US" dirty="0"/>
              <a:t>Understanding the architecture</a:t>
            </a:r>
          </a:p>
        </p:txBody>
      </p:sp>
      <p:sp>
        <p:nvSpPr>
          <p:cNvPr id="3" name="Text Placeholder 2">
            <a:extLst>
              <a:ext uri="{FF2B5EF4-FFF2-40B4-BE49-F238E27FC236}">
                <a16:creationId xmlns:a16="http://schemas.microsoft.com/office/drawing/2014/main" id="{C4DCB46F-EAB9-4719-D479-03FF2C9348E8}"/>
              </a:ext>
            </a:extLst>
          </p:cNvPr>
          <p:cNvSpPr>
            <a:spLocks noGrp="1"/>
          </p:cNvSpPr>
          <p:nvPr>
            <p:ph type="body" sz="quarter" idx="11"/>
          </p:nvPr>
        </p:nvSpPr>
        <p:spPr>
          <a:xfrm>
            <a:off x="411371" y="1473582"/>
            <a:ext cx="6999908" cy="4466580"/>
          </a:xfrm>
        </p:spPr>
        <p:txBody>
          <a:bodyPr/>
          <a:lstStyle/>
          <a:p>
            <a:pPr marL="285750" indent="-285750">
              <a:buClr>
                <a:srgbClr val="2E3456"/>
              </a:buClr>
              <a:buSzPct val="75000"/>
              <a:buFont typeface="Arial" panose="020B0604020202020204" pitchFamily="34" charset="0"/>
              <a:buChar char="•"/>
            </a:pPr>
            <a:r>
              <a:rPr lang="en-US" sz="1800" b="0" dirty="0">
                <a:solidFill>
                  <a:schemeClr val="bg1"/>
                </a:solidFill>
                <a:latin typeface="+mn-lt"/>
              </a:rPr>
              <a:t>MCP servers by module</a:t>
            </a:r>
          </a:p>
          <a:p>
            <a:pPr marL="971344" lvl="2" indent="-285750">
              <a:buClr>
                <a:srgbClr val="2E3456"/>
              </a:buClr>
              <a:buSzPct val="75000"/>
              <a:buFont typeface="Arial" panose="020B0604020202020204" pitchFamily="34" charset="0"/>
              <a:buChar char="•"/>
            </a:pPr>
            <a:r>
              <a:rPr lang="en-US" sz="1600" b="0" dirty="0">
                <a:solidFill>
                  <a:schemeClr val="bg1"/>
                </a:solidFill>
                <a:latin typeface="+mn-lt"/>
              </a:rPr>
              <a:t>Reduces AI hallucinations</a:t>
            </a:r>
          </a:p>
          <a:p>
            <a:pPr marL="971344" lvl="2" indent="-285750">
              <a:buClr>
                <a:srgbClr val="2E3456"/>
              </a:buClr>
              <a:buSzPct val="75000"/>
              <a:buFont typeface="Arial" panose="020B0604020202020204" pitchFamily="34" charset="0"/>
              <a:buChar char="•"/>
            </a:pPr>
            <a:r>
              <a:rPr lang="en-US" sz="1600" dirty="0">
                <a:latin typeface="+mn-lt"/>
              </a:rPr>
              <a:t>Add servers based upon role</a:t>
            </a:r>
            <a:endParaRPr lang="en-US" sz="1600" b="0" dirty="0">
              <a:solidFill>
                <a:schemeClr val="bg1"/>
              </a:solidFill>
              <a:latin typeface="+mn-lt"/>
            </a:endParaRPr>
          </a:p>
          <a:p>
            <a:pPr marL="285750" indent="-285750">
              <a:buClr>
                <a:srgbClr val="2E3456"/>
              </a:buClr>
              <a:buSzPct val="75000"/>
              <a:buFont typeface="Arial" panose="020B0604020202020204" pitchFamily="34" charset="0"/>
              <a:buChar char="•"/>
            </a:pPr>
            <a:r>
              <a:rPr lang="en-US" sz="1800" b="0" dirty="0">
                <a:solidFill>
                  <a:schemeClr val="bg1"/>
                </a:solidFill>
                <a:latin typeface="+mn-lt"/>
              </a:rPr>
              <a:t>No direct database access</a:t>
            </a:r>
          </a:p>
          <a:p>
            <a:pPr marL="285750" indent="-285750">
              <a:buClr>
                <a:srgbClr val="2E3456"/>
              </a:buClr>
              <a:buSzPct val="75000"/>
              <a:buFont typeface="Arial" panose="020B0604020202020204" pitchFamily="34" charset="0"/>
              <a:buChar char="•"/>
            </a:pPr>
            <a:r>
              <a:rPr lang="en-US" sz="1800" b="0" dirty="0">
                <a:solidFill>
                  <a:schemeClr val="bg1"/>
                </a:solidFill>
                <a:latin typeface="+mn-lt"/>
              </a:rPr>
              <a:t>AI and servers do not have Sage 300 credentials</a:t>
            </a:r>
          </a:p>
          <a:p>
            <a:pPr marL="971344" lvl="2" indent="-285750">
              <a:buClr>
                <a:srgbClr val="2E3456"/>
              </a:buClr>
              <a:buSzPct val="75000"/>
              <a:buFont typeface="Arial" panose="020B0604020202020204" pitchFamily="34" charset="0"/>
              <a:buChar char="•"/>
            </a:pPr>
            <a:r>
              <a:rPr lang="en-US" sz="1600" dirty="0">
                <a:latin typeface="+mn-lt"/>
              </a:rPr>
              <a:t>Only MCP Web API client passes credentials</a:t>
            </a:r>
            <a:endParaRPr lang="en-US" sz="1600" b="0" dirty="0">
              <a:solidFill>
                <a:schemeClr val="bg1"/>
              </a:solidFill>
              <a:latin typeface="+mn-lt"/>
            </a:endParaRPr>
          </a:p>
          <a:p>
            <a:pPr marL="285750" indent="-285750">
              <a:buClr>
                <a:srgbClr val="2E3456"/>
              </a:buClr>
              <a:buSzPct val="75000"/>
              <a:buFont typeface="Arial" panose="020B0604020202020204" pitchFamily="34" charset="0"/>
              <a:buChar char="•"/>
            </a:pPr>
            <a:r>
              <a:rPr lang="en-US" sz="1800" b="0" dirty="0">
                <a:solidFill>
                  <a:schemeClr val="bg1"/>
                </a:solidFill>
                <a:latin typeface="+mn-lt"/>
              </a:rPr>
              <a:t>Existing Sage 300 Web API with no modifications</a:t>
            </a:r>
          </a:p>
          <a:p>
            <a:pPr marL="971344" lvl="2" indent="-285750">
              <a:buClr>
                <a:srgbClr val="2E3456"/>
              </a:buClr>
              <a:buSzPct val="75000"/>
              <a:buFont typeface="Arial" panose="020B0604020202020204" pitchFamily="34" charset="0"/>
              <a:buChar char="•"/>
            </a:pPr>
            <a:r>
              <a:rPr lang="en-US" sz="1600" b="0" dirty="0">
                <a:solidFill>
                  <a:schemeClr val="bg1"/>
                </a:solidFill>
                <a:latin typeface="+mn-lt"/>
              </a:rPr>
              <a:t>Access Rights, Security, Permissions performed by Web API</a:t>
            </a:r>
          </a:p>
          <a:p>
            <a:pPr marL="971344" lvl="2" indent="-285750">
              <a:buClr>
                <a:srgbClr val="2E3456"/>
              </a:buClr>
              <a:buSzPct val="75000"/>
              <a:buFont typeface="Arial" panose="020B0604020202020204" pitchFamily="34" charset="0"/>
              <a:buChar char="•"/>
            </a:pPr>
            <a:r>
              <a:rPr lang="en-US" sz="1600" dirty="0">
                <a:latin typeface="+mn-lt"/>
              </a:rPr>
              <a:t>Note: The first invocation of the Web API if the Web API instance is not “spun up” will delay the initial request.</a:t>
            </a:r>
            <a:endParaRPr lang="en-US" sz="1600" b="0" dirty="0">
              <a:solidFill>
                <a:schemeClr val="bg1"/>
              </a:solidFill>
              <a:latin typeface="+mn-lt"/>
            </a:endParaRPr>
          </a:p>
          <a:p>
            <a:pPr marL="285750" indent="-285750">
              <a:buClr>
                <a:srgbClr val="2E3456"/>
              </a:buClr>
              <a:buSzPct val="75000"/>
              <a:buFont typeface="Arial" panose="020B0604020202020204" pitchFamily="34" charset="0"/>
              <a:buChar char="•"/>
            </a:pPr>
            <a:endParaRPr lang="en-US" sz="1800" b="0" dirty="0">
              <a:solidFill>
                <a:schemeClr val="bg1"/>
              </a:solidFill>
              <a:latin typeface="+mn-lt"/>
            </a:endParaRPr>
          </a:p>
          <a:p>
            <a:pPr marL="285750" indent="-285750">
              <a:buClr>
                <a:srgbClr val="2E3456"/>
              </a:buClr>
              <a:buSzPct val="75000"/>
              <a:buFont typeface="Arial" panose="020B0604020202020204" pitchFamily="34" charset="0"/>
              <a:buChar char="•"/>
            </a:pPr>
            <a:endParaRPr lang="en-US" sz="1800" dirty="0">
              <a:latin typeface="+mn-lt"/>
            </a:endParaRPr>
          </a:p>
        </p:txBody>
      </p:sp>
      <p:sp>
        <p:nvSpPr>
          <p:cNvPr id="5" name="Rectangle: Rounded Corners 4">
            <a:extLst>
              <a:ext uri="{FF2B5EF4-FFF2-40B4-BE49-F238E27FC236}">
                <a16:creationId xmlns:a16="http://schemas.microsoft.com/office/drawing/2014/main" id="{5B858A68-8D3F-4E84-FFCF-06CB3470CF64}"/>
              </a:ext>
            </a:extLst>
          </p:cNvPr>
          <p:cNvSpPr/>
          <p:nvPr/>
        </p:nvSpPr>
        <p:spPr>
          <a:xfrm>
            <a:off x="8358809" y="1466234"/>
            <a:ext cx="1570382" cy="510209"/>
          </a:xfrm>
          <a:prstGeom prst="roundRect">
            <a:avLst/>
          </a:prstGeom>
          <a:no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0" dirty="0">
                <a:solidFill>
                  <a:schemeClr val="bg1"/>
                </a:solidFill>
                <a:latin typeface="Sage Text" panose="02010503040201060103" pitchFamily="2" charset="77"/>
              </a:rPr>
              <a:t>Claude</a:t>
            </a:r>
          </a:p>
        </p:txBody>
      </p:sp>
      <p:sp>
        <p:nvSpPr>
          <p:cNvPr id="6" name="Rectangle: Rounded Corners 5">
            <a:extLst>
              <a:ext uri="{FF2B5EF4-FFF2-40B4-BE49-F238E27FC236}">
                <a16:creationId xmlns:a16="http://schemas.microsoft.com/office/drawing/2014/main" id="{0CDDB738-4998-29AA-D2C4-3BA03F2C945C}"/>
              </a:ext>
            </a:extLst>
          </p:cNvPr>
          <p:cNvSpPr/>
          <p:nvPr/>
        </p:nvSpPr>
        <p:spPr>
          <a:xfrm>
            <a:off x="8358810" y="2334974"/>
            <a:ext cx="1570382" cy="510209"/>
          </a:xfrm>
          <a:prstGeom prst="roundRect">
            <a:avLst/>
          </a:prstGeom>
          <a:no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0" dirty="0">
                <a:solidFill>
                  <a:schemeClr val="bg1"/>
                </a:solidFill>
                <a:latin typeface="Sage Text" panose="02010503040201060103" pitchFamily="2" charset="77"/>
              </a:rPr>
              <a:t>AP MCP Server</a:t>
            </a:r>
          </a:p>
        </p:txBody>
      </p:sp>
      <p:sp>
        <p:nvSpPr>
          <p:cNvPr id="7" name="Rectangle: Rounded Corners 6">
            <a:extLst>
              <a:ext uri="{FF2B5EF4-FFF2-40B4-BE49-F238E27FC236}">
                <a16:creationId xmlns:a16="http://schemas.microsoft.com/office/drawing/2014/main" id="{CF870F80-842A-C80E-9CE3-531408DEC29D}"/>
              </a:ext>
            </a:extLst>
          </p:cNvPr>
          <p:cNvSpPr/>
          <p:nvPr/>
        </p:nvSpPr>
        <p:spPr>
          <a:xfrm>
            <a:off x="10091531" y="2334974"/>
            <a:ext cx="1570382" cy="510209"/>
          </a:xfrm>
          <a:prstGeom prst="roundRect">
            <a:avLst/>
          </a:prstGeom>
          <a:no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0" dirty="0">
                <a:solidFill>
                  <a:schemeClr val="bg1"/>
                </a:solidFill>
                <a:latin typeface="Sage Text" panose="02010503040201060103" pitchFamily="2" charset="77"/>
              </a:rPr>
              <a:t>{xx} MCP Server</a:t>
            </a:r>
          </a:p>
        </p:txBody>
      </p:sp>
      <p:sp>
        <p:nvSpPr>
          <p:cNvPr id="8" name="Rectangle: Rounded Corners 7">
            <a:extLst>
              <a:ext uri="{FF2B5EF4-FFF2-40B4-BE49-F238E27FC236}">
                <a16:creationId xmlns:a16="http://schemas.microsoft.com/office/drawing/2014/main" id="{9B0D08F3-ECBA-82BA-945B-CDF2D40C05BB}"/>
              </a:ext>
            </a:extLst>
          </p:cNvPr>
          <p:cNvSpPr/>
          <p:nvPr/>
        </p:nvSpPr>
        <p:spPr>
          <a:xfrm>
            <a:off x="6626089" y="2334974"/>
            <a:ext cx="1570382" cy="510209"/>
          </a:xfrm>
          <a:prstGeom prst="roundRect">
            <a:avLst/>
          </a:prstGeom>
          <a:no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0" dirty="0">
                <a:solidFill>
                  <a:schemeClr val="bg1"/>
                </a:solidFill>
                <a:latin typeface="Sage Text" panose="02010503040201060103" pitchFamily="2" charset="77"/>
              </a:rPr>
              <a:t>AR MCP Server</a:t>
            </a:r>
          </a:p>
        </p:txBody>
      </p:sp>
      <p:sp>
        <p:nvSpPr>
          <p:cNvPr id="10" name="Rectangle: Rounded Corners 9">
            <a:extLst>
              <a:ext uri="{FF2B5EF4-FFF2-40B4-BE49-F238E27FC236}">
                <a16:creationId xmlns:a16="http://schemas.microsoft.com/office/drawing/2014/main" id="{B3514D9B-8967-2D0F-396A-473360CBCB65}"/>
              </a:ext>
            </a:extLst>
          </p:cNvPr>
          <p:cNvSpPr/>
          <p:nvPr/>
        </p:nvSpPr>
        <p:spPr>
          <a:xfrm>
            <a:off x="8358810" y="3160466"/>
            <a:ext cx="1570382" cy="510209"/>
          </a:xfrm>
          <a:prstGeom prst="roundRect">
            <a:avLst/>
          </a:prstGeom>
          <a:no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0" dirty="0">
                <a:solidFill>
                  <a:schemeClr val="bg1"/>
                </a:solidFill>
                <a:latin typeface="Sage Text" panose="02010503040201060103" pitchFamily="2" charset="77"/>
              </a:rPr>
              <a:t>MCP Web API Client</a:t>
            </a:r>
          </a:p>
        </p:txBody>
      </p:sp>
      <p:sp>
        <p:nvSpPr>
          <p:cNvPr id="11" name="Flowchart: Magnetic Disk 10">
            <a:extLst>
              <a:ext uri="{FF2B5EF4-FFF2-40B4-BE49-F238E27FC236}">
                <a16:creationId xmlns:a16="http://schemas.microsoft.com/office/drawing/2014/main" id="{DA998DD8-EE88-A784-7EE9-516EDAEC4CBC}"/>
              </a:ext>
            </a:extLst>
          </p:cNvPr>
          <p:cNvSpPr/>
          <p:nvPr/>
        </p:nvSpPr>
        <p:spPr>
          <a:xfrm>
            <a:off x="8358810" y="5310478"/>
            <a:ext cx="1570382" cy="594359"/>
          </a:xfrm>
          <a:prstGeom prst="flowChartMagneticDisk">
            <a:avLst/>
          </a:prstGeom>
          <a:no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0" dirty="0">
                <a:solidFill>
                  <a:schemeClr val="bg1"/>
                </a:solidFill>
                <a:latin typeface="Sage Text" panose="02010503040201060103" pitchFamily="2" charset="77"/>
              </a:rPr>
              <a:t>Sage 300 Database</a:t>
            </a:r>
          </a:p>
        </p:txBody>
      </p:sp>
      <p:sp>
        <p:nvSpPr>
          <p:cNvPr id="12" name="Thought Bubble: Cloud 11">
            <a:extLst>
              <a:ext uri="{FF2B5EF4-FFF2-40B4-BE49-F238E27FC236}">
                <a16:creationId xmlns:a16="http://schemas.microsoft.com/office/drawing/2014/main" id="{B8D1F520-41D5-1E54-E816-CFA02C0EDECA}"/>
              </a:ext>
            </a:extLst>
          </p:cNvPr>
          <p:cNvSpPr/>
          <p:nvPr/>
        </p:nvSpPr>
        <p:spPr>
          <a:xfrm>
            <a:off x="8358810" y="3985958"/>
            <a:ext cx="1570382" cy="830129"/>
          </a:xfrm>
          <a:prstGeom prst="cloudCallout">
            <a:avLst/>
          </a:prstGeom>
          <a:no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0" dirty="0">
                <a:solidFill>
                  <a:schemeClr val="bg1"/>
                </a:solidFill>
                <a:latin typeface="Sage Text" panose="02010503040201060103" pitchFamily="2" charset="77"/>
              </a:rPr>
              <a:t>Sage 300 Web API</a:t>
            </a:r>
          </a:p>
        </p:txBody>
      </p:sp>
      <p:cxnSp>
        <p:nvCxnSpPr>
          <p:cNvPr id="14" name="Straight Arrow Connector 13">
            <a:extLst>
              <a:ext uri="{FF2B5EF4-FFF2-40B4-BE49-F238E27FC236}">
                <a16:creationId xmlns:a16="http://schemas.microsoft.com/office/drawing/2014/main" id="{A4FCB1C1-FBD1-2678-5809-EE66366B056C}"/>
              </a:ext>
            </a:extLst>
          </p:cNvPr>
          <p:cNvCxnSpPr>
            <a:stCxn id="5" idx="2"/>
            <a:endCxn id="6" idx="0"/>
          </p:cNvCxnSpPr>
          <p:nvPr/>
        </p:nvCxnSpPr>
        <p:spPr>
          <a:xfrm>
            <a:off x="9144000" y="1976443"/>
            <a:ext cx="1" cy="358531"/>
          </a:xfrm>
          <a:prstGeom prst="straightConnector1">
            <a:avLst/>
          </a:prstGeom>
          <a:ln w="38100" cap="rnd">
            <a:solidFill>
              <a:schemeClr val="tx2"/>
            </a:solidFill>
            <a:round/>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AC74FA5-9FE0-44E5-FB86-2A2C3A39CF05}"/>
              </a:ext>
            </a:extLst>
          </p:cNvPr>
          <p:cNvCxnSpPr>
            <a:stCxn id="6" idx="2"/>
            <a:endCxn id="10" idx="0"/>
          </p:cNvCxnSpPr>
          <p:nvPr/>
        </p:nvCxnSpPr>
        <p:spPr>
          <a:xfrm>
            <a:off x="9144001" y="2845183"/>
            <a:ext cx="0" cy="315283"/>
          </a:xfrm>
          <a:prstGeom prst="straightConnector1">
            <a:avLst/>
          </a:prstGeom>
          <a:ln w="38100" cap="rnd">
            <a:solidFill>
              <a:schemeClr val="tx2"/>
            </a:solidFill>
            <a:round/>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0A2ED9B-6FB4-2B88-A4A3-290497507D6A}"/>
              </a:ext>
            </a:extLst>
          </p:cNvPr>
          <p:cNvCxnSpPr>
            <a:stCxn id="10" idx="2"/>
            <a:endCxn id="12" idx="3"/>
          </p:cNvCxnSpPr>
          <p:nvPr/>
        </p:nvCxnSpPr>
        <p:spPr>
          <a:xfrm>
            <a:off x="9144001" y="3670675"/>
            <a:ext cx="0" cy="362746"/>
          </a:xfrm>
          <a:prstGeom prst="straightConnector1">
            <a:avLst/>
          </a:prstGeom>
          <a:ln w="38100" cap="rnd">
            <a:solidFill>
              <a:schemeClr val="tx2"/>
            </a:solidFill>
            <a:round/>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388A07E-515A-5F87-1F62-E3B5A2C870B1}"/>
              </a:ext>
            </a:extLst>
          </p:cNvPr>
          <p:cNvCxnSpPr>
            <a:stCxn id="12" idx="1"/>
            <a:endCxn id="11" idx="1"/>
          </p:cNvCxnSpPr>
          <p:nvPr/>
        </p:nvCxnSpPr>
        <p:spPr>
          <a:xfrm>
            <a:off x="9144001" y="4815203"/>
            <a:ext cx="0" cy="495275"/>
          </a:xfrm>
          <a:prstGeom prst="straightConnector1">
            <a:avLst/>
          </a:prstGeom>
          <a:ln w="38100" cap="rnd">
            <a:solidFill>
              <a:schemeClr val="tx2"/>
            </a:solidFill>
            <a:round/>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B6AD452-1189-EEC5-0CC9-DC56A488DA18}"/>
              </a:ext>
            </a:extLst>
          </p:cNvPr>
          <p:cNvCxnSpPr>
            <a:cxnSpLocks/>
            <a:stCxn id="8" idx="2"/>
          </p:cNvCxnSpPr>
          <p:nvPr/>
        </p:nvCxnSpPr>
        <p:spPr>
          <a:xfrm>
            <a:off x="7411280" y="2845183"/>
            <a:ext cx="947530" cy="315283"/>
          </a:xfrm>
          <a:prstGeom prst="straightConnector1">
            <a:avLst/>
          </a:prstGeom>
          <a:ln w="38100" cap="rnd">
            <a:solidFill>
              <a:schemeClr val="tx2"/>
            </a:solidFill>
            <a:round/>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38DF66B-B376-8949-C458-1891D3DA2038}"/>
              </a:ext>
            </a:extLst>
          </p:cNvPr>
          <p:cNvCxnSpPr>
            <a:stCxn id="7" idx="2"/>
          </p:cNvCxnSpPr>
          <p:nvPr/>
        </p:nvCxnSpPr>
        <p:spPr>
          <a:xfrm flipH="1">
            <a:off x="9929192" y="2845183"/>
            <a:ext cx="947530" cy="315283"/>
          </a:xfrm>
          <a:prstGeom prst="straightConnector1">
            <a:avLst/>
          </a:prstGeom>
          <a:ln w="38100" cap="rnd">
            <a:solidFill>
              <a:schemeClr val="tx2"/>
            </a:solidFill>
            <a:round/>
            <a:headEnd type="triangl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936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04B09-4CE2-2F72-92B1-A4AEA78C4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99E9CE-F163-0A5E-BE72-690CE8B2D1C1}"/>
              </a:ext>
            </a:extLst>
          </p:cNvPr>
          <p:cNvSpPr>
            <a:spLocks noGrp="1"/>
          </p:cNvSpPr>
          <p:nvPr>
            <p:ph type="title"/>
          </p:nvPr>
        </p:nvSpPr>
        <p:spPr>
          <a:xfrm>
            <a:off x="411371" y="301486"/>
            <a:ext cx="11485767" cy="594360"/>
          </a:xfrm>
        </p:spPr>
        <p:txBody>
          <a:bodyPr/>
          <a:lstStyle/>
          <a:p>
            <a:r>
              <a:rPr lang="en-US" dirty="0"/>
              <a:t>Explaining the MCP Configuration</a:t>
            </a:r>
          </a:p>
        </p:txBody>
      </p:sp>
      <p:sp>
        <p:nvSpPr>
          <p:cNvPr id="3" name="Text Placeholder 2">
            <a:extLst>
              <a:ext uri="{FF2B5EF4-FFF2-40B4-BE49-F238E27FC236}">
                <a16:creationId xmlns:a16="http://schemas.microsoft.com/office/drawing/2014/main" id="{354A942A-6A43-8682-89E7-D5C18371C41D}"/>
              </a:ext>
            </a:extLst>
          </p:cNvPr>
          <p:cNvSpPr>
            <a:spLocks noGrp="1"/>
          </p:cNvSpPr>
          <p:nvPr>
            <p:ph type="body" sz="quarter" idx="11"/>
          </p:nvPr>
        </p:nvSpPr>
        <p:spPr>
          <a:xfrm>
            <a:off x="411371" y="1058206"/>
            <a:ext cx="6195685" cy="4466580"/>
          </a:xfrm>
        </p:spPr>
        <p:txBody>
          <a:bodyPr/>
          <a:lstStyle/>
          <a:p>
            <a:pPr marL="285750" indent="-285750">
              <a:buClr>
                <a:srgbClr val="2E3456"/>
              </a:buClr>
              <a:buSzPct val="75000"/>
              <a:buFont typeface="Arial" panose="020B0604020202020204" pitchFamily="34" charset="0"/>
              <a:buChar char="•"/>
            </a:pPr>
            <a:r>
              <a:rPr lang="en-US" sz="1600" b="0" dirty="0">
                <a:solidFill>
                  <a:schemeClr val="bg1"/>
                </a:solidFill>
                <a:latin typeface="+mn-lt"/>
              </a:rPr>
              <a:t>User ID and Password – </a:t>
            </a:r>
            <a:r>
              <a:rPr lang="en-US" sz="1400" b="0" dirty="0">
                <a:solidFill>
                  <a:schemeClr val="bg1"/>
                </a:solidFill>
                <a:latin typeface="+mn-lt"/>
              </a:rPr>
              <a:t>Enter the Sage 300 User ID and Password</a:t>
            </a:r>
          </a:p>
          <a:p>
            <a:pPr marL="285750" indent="-285750">
              <a:buClr>
                <a:srgbClr val="2E3456"/>
              </a:buClr>
              <a:buSzPct val="75000"/>
              <a:buFont typeface="Arial" panose="020B0604020202020204" pitchFamily="34" charset="0"/>
              <a:buChar char="•"/>
            </a:pPr>
            <a:r>
              <a:rPr lang="en-US" sz="1600" b="0" dirty="0">
                <a:solidFill>
                  <a:schemeClr val="bg1"/>
                </a:solidFill>
                <a:latin typeface="+mn-lt"/>
              </a:rPr>
              <a:t>Company – </a:t>
            </a:r>
            <a:r>
              <a:rPr lang="en-US" sz="1400" b="0" dirty="0">
                <a:solidFill>
                  <a:schemeClr val="bg1"/>
                </a:solidFill>
                <a:latin typeface="+mn-lt"/>
              </a:rPr>
              <a:t>Enter the Sage 300 Company to be used as default</a:t>
            </a:r>
          </a:p>
          <a:p>
            <a:pPr marL="285750" indent="-285750">
              <a:buClr>
                <a:srgbClr val="2E3456"/>
              </a:buClr>
              <a:buSzPct val="75000"/>
              <a:buFont typeface="Arial" panose="020B0604020202020204" pitchFamily="34" charset="0"/>
              <a:buChar char="•"/>
            </a:pPr>
            <a:r>
              <a:rPr lang="en-US" sz="1600" b="0" dirty="0">
                <a:solidFill>
                  <a:schemeClr val="bg1"/>
                </a:solidFill>
                <a:latin typeface="+mn-lt"/>
              </a:rPr>
              <a:t>Policy – </a:t>
            </a:r>
            <a:r>
              <a:rPr lang="en-US" sz="1400" dirty="0">
                <a:solidFill>
                  <a:schemeClr val="bg1"/>
                </a:solidFill>
                <a:latin typeface="+mn-lt"/>
              </a:rPr>
              <a:t>Ignore. Future use.</a:t>
            </a:r>
          </a:p>
          <a:p>
            <a:pPr marL="285750" indent="-285750">
              <a:buClr>
                <a:srgbClr val="2E3456"/>
              </a:buClr>
              <a:buSzPct val="75000"/>
              <a:buFont typeface="Arial" panose="020B0604020202020204" pitchFamily="34" charset="0"/>
              <a:buChar char="•"/>
            </a:pPr>
            <a:r>
              <a:rPr lang="en-US" sz="1600" b="0" dirty="0">
                <a:solidFill>
                  <a:schemeClr val="bg1"/>
                </a:solidFill>
                <a:latin typeface="+mn-lt"/>
              </a:rPr>
              <a:t>Protocol – </a:t>
            </a:r>
            <a:r>
              <a:rPr lang="en-US" sz="1400" b="0" dirty="0">
                <a:solidFill>
                  <a:schemeClr val="bg1"/>
                </a:solidFill>
                <a:latin typeface="+mn-lt"/>
              </a:rPr>
              <a:t>Checked for https protocol for Web API otherwise http</a:t>
            </a:r>
          </a:p>
          <a:p>
            <a:pPr marL="285750" indent="-285750">
              <a:buClr>
                <a:srgbClr val="2E3456"/>
              </a:buClr>
              <a:buSzPct val="75000"/>
              <a:buFont typeface="Arial" panose="020B0604020202020204" pitchFamily="34" charset="0"/>
              <a:buChar char="•"/>
            </a:pPr>
            <a:r>
              <a:rPr lang="en-US" sz="1600" b="0" dirty="0">
                <a:solidFill>
                  <a:schemeClr val="bg1"/>
                </a:solidFill>
                <a:latin typeface="+mn-lt"/>
              </a:rPr>
              <a:t>Domain – ‘</a:t>
            </a:r>
            <a:r>
              <a:rPr lang="en-US" sz="1400" dirty="0">
                <a:solidFill>
                  <a:schemeClr val="bg1"/>
                </a:solidFill>
                <a:latin typeface="+mn-lt"/>
              </a:rPr>
              <a:t>localhost’</a:t>
            </a:r>
            <a:r>
              <a:rPr lang="en-US" sz="1400" b="0" dirty="0">
                <a:solidFill>
                  <a:schemeClr val="bg1"/>
                </a:solidFill>
                <a:latin typeface="+mn-lt"/>
              </a:rPr>
              <a:t> for sample data on virtual machine</a:t>
            </a:r>
          </a:p>
          <a:p>
            <a:pPr marL="971344" lvl="2" indent="-285750">
              <a:buClr>
                <a:srgbClr val="2E3456"/>
              </a:buClr>
              <a:buSzPct val="75000"/>
            </a:pPr>
            <a:r>
              <a:rPr lang="en-US" sz="1400" dirty="0">
                <a:latin typeface="+mn-lt"/>
              </a:rPr>
              <a:t>Specify domain name for remote, live data</a:t>
            </a:r>
            <a:endParaRPr lang="en-US" sz="1400" b="0" dirty="0">
              <a:solidFill>
                <a:schemeClr val="bg1"/>
              </a:solidFill>
              <a:latin typeface="+mn-lt"/>
            </a:endParaRPr>
          </a:p>
          <a:p>
            <a:pPr marL="285750" indent="-285750">
              <a:buClr>
                <a:srgbClr val="2E3456"/>
              </a:buClr>
              <a:buSzPct val="75000"/>
              <a:buFont typeface="Arial" panose="020B0604020202020204" pitchFamily="34" charset="0"/>
              <a:buChar char="•"/>
            </a:pPr>
            <a:r>
              <a:rPr lang="en-US" sz="1600" b="0" dirty="0">
                <a:solidFill>
                  <a:schemeClr val="bg1"/>
                </a:solidFill>
                <a:latin typeface="+mn-lt"/>
              </a:rPr>
              <a:t>Web API Name – </a:t>
            </a:r>
            <a:r>
              <a:rPr lang="en-US" sz="1400" b="0" dirty="0">
                <a:solidFill>
                  <a:schemeClr val="bg1"/>
                </a:solidFill>
                <a:latin typeface="+mn-lt"/>
              </a:rPr>
              <a:t>Name of Sage 300 Web API instance</a:t>
            </a:r>
          </a:p>
          <a:p>
            <a:pPr marL="971344" lvl="2" indent="-285750">
              <a:buClr>
                <a:srgbClr val="2E3456"/>
              </a:buClr>
              <a:buSzPct val="75000"/>
            </a:pPr>
            <a:r>
              <a:rPr lang="en-US" sz="1400" dirty="0">
                <a:latin typeface="+mn-lt"/>
              </a:rPr>
              <a:t>Specify name if different than ‘</a:t>
            </a:r>
            <a:r>
              <a:rPr lang="en-US" sz="1400" b="1" dirty="0">
                <a:latin typeface="+mn-lt"/>
              </a:rPr>
              <a:t>Sage300WebApi</a:t>
            </a:r>
            <a:r>
              <a:rPr lang="en-US" sz="1400" dirty="0">
                <a:latin typeface="+mn-lt"/>
              </a:rPr>
              <a:t>’</a:t>
            </a:r>
            <a:endParaRPr lang="en-US" sz="1400" b="0" dirty="0">
              <a:solidFill>
                <a:schemeClr val="bg1"/>
              </a:solidFill>
              <a:latin typeface="+mn-lt"/>
            </a:endParaRPr>
          </a:p>
          <a:p>
            <a:pPr marL="285750" indent="-285750">
              <a:buClr>
                <a:srgbClr val="2E3456"/>
              </a:buClr>
              <a:buSzPct val="75000"/>
              <a:buFont typeface="Arial" panose="020B0604020202020204" pitchFamily="34" charset="0"/>
              <a:buChar char="•"/>
            </a:pPr>
            <a:r>
              <a:rPr lang="en-US" sz="1600" b="0" dirty="0">
                <a:solidFill>
                  <a:schemeClr val="bg1"/>
                </a:solidFill>
                <a:latin typeface="+mn-lt"/>
              </a:rPr>
              <a:t>MCP Servers – Select MCP Servers to be included in Claude AI</a:t>
            </a:r>
          </a:p>
          <a:p>
            <a:pPr marL="971344" lvl="2" indent="-285750">
              <a:buClr>
                <a:srgbClr val="2E3456"/>
              </a:buClr>
              <a:buSzPct val="75000"/>
              <a:buFont typeface="Arial" panose="020B0604020202020204" pitchFamily="34" charset="0"/>
              <a:buChar char="•"/>
            </a:pPr>
            <a:r>
              <a:rPr lang="en-US" sz="1400" dirty="0">
                <a:latin typeface="+mn-lt"/>
              </a:rPr>
              <a:t>Access rights and permissions in Web API</a:t>
            </a:r>
          </a:p>
          <a:p>
            <a:pPr marL="971344" lvl="2" indent="-285750">
              <a:buClr>
                <a:srgbClr val="2E3456"/>
              </a:buClr>
              <a:buSzPct val="75000"/>
              <a:buFont typeface="Arial" panose="020B0604020202020204" pitchFamily="34" charset="0"/>
              <a:buChar char="•"/>
            </a:pPr>
            <a:r>
              <a:rPr lang="en-US" sz="1400" b="0" dirty="0">
                <a:solidFill>
                  <a:schemeClr val="bg1"/>
                </a:solidFill>
                <a:latin typeface="+mn-lt"/>
              </a:rPr>
              <a:t>Limit MCP servers based upon role, functionality, and requests</a:t>
            </a:r>
          </a:p>
          <a:p>
            <a:pPr marL="971344" lvl="2" indent="-285750">
              <a:buClr>
                <a:srgbClr val="2E3456"/>
              </a:buClr>
              <a:buSzPct val="75000"/>
              <a:buFont typeface="Arial" panose="020B0604020202020204" pitchFamily="34" charset="0"/>
              <a:buChar char="•"/>
            </a:pPr>
            <a:endParaRPr lang="en-US" sz="1400" b="0" dirty="0">
              <a:solidFill>
                <a:schemeClr val="bg1"/>
              </a:solidFill>
              <a:latin typeface="+mn-lt"/>
            </a:endParaRPr>
          </a:p>
          <a:p>
            <a:pPr marL="285750" lvl="1" indent="-285750">
              <a:buClr>
                <a:srgbClr val="2E3456"/>
              </a:buClr>
              <a:buSzPct val="75000"/>
              <a:buFont typeface="Arial" panose="020B0604020202020204" pitchFamily="34" charset="0"/>
              <a:buChar char="•"/>
            </a:pPr>
            <a:r>
              <a:rPr lang="en-US" sz="1600" dirty="0">
                <a:latin typeface="+mn-lt"/>
              </a:rPr>
              <a:t>Continue – </a:t>
            </a:r>
            <a:r>
              <a:rPr lang="en-US" sz="1400" dirty="0">
                <a:latin typeface="+mn-lt"/>
              </a:rPr>
              <a:t>Save configuration and launch Claude</a:t>
            </a:r>
            <a:endParaRPr lang="en-US" sz="1400" b="0" dirty="0">
              <a:solidFill>
                <a:schemeClr val="bg1"/>
              </a:solidFill>
              <a:latin typeface="+mn-lt"/>
            </a:endParaRPr>
          </a:p>
          <a:p>
            <a:pPr marL="285750" indent="-285750">
              <a:buClr>
                <a:srgbClr val="2E3456"/>
              </a:buClr>
              <a:buSzPct val="75000"/>
              <a:buFont typeface="Arial" panose="020B0604020202020204" pitchFamily="34" charset="0"/>
              <a:buChar char="•"/>
            </a:pPr>
            <a:endParaRPr lang="en-US" sz="1800" dirty="0">
              <a:latin typeface="+mn-lt"/>
            </a:endParaRPr>
          </a:p>
        </p:txBody>
      </p:sp>
      <p:pic>
        <p:nvPicPr>
          <p:cNvPr id="13" name="Picture 12">
            <a:extLst>
              <a:ext uri="{FF2B5EF4-FFF2-40B4-BE49-F238E27FC236}">
                <a16:creationId xmlns:a16="http://schemas.microsoft.com/office/drawing/2014/main" id="{C14C4F2A-7A10-B60B-945C-5CC7A77EFA43}"/>
              </a:ext>
            </a:extLst>
          </p:cNvPr>
          <p:cNvPicPr>
            <a:picLocks noChangeAspect="1"/>
          </p:cNvPicPr>
          <p:nvPr/>
        </p:nvPicPr>
        <p:blipFill>
          <a:blip r:embed="rId3"/>
          <a:stretch>
            <a:fillRect/>
          </a:stretch>
        </p:blipFill>
        <p:spPr>
          <a:xfrm>
            <a:off x="6791195" y="1575124"/>
            <a:ext cx="4980911" cy="4263496"/>
          </a:xfrm>
          <a:prstGeom prst="rect">
            <a:avLst/>
          </a:prstGeom>
        </p:spPr>
      </p:pic>
    </p:spTree>
    <p:extLst>
      <p:ext uri="{BB962C8B-B14F-4D97-AF65-F5344CB8AC3E}">
        <p14:creationId xmlns:p14="http://schemas.microsoft.com/office/powerpoint/2010/main" val="1661935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315FFD6-2B19-2B65-8681-B7F13BD885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CB850-1E3A-9599-0182-DF5609F84797}"/>
              </a:ext>
            </a:extLst>
          </p:cNvPr>
          <p:cNvSpPr>
            <a:spLocks noGrp="1"/>
          </p:cNvSpPr>
          <p:nvPr>
            <p:ph type="title"/>
          </p:nvPr>
        </p:nvSpPr>
        <p:spPr>
          <a:xfrm>
            <a:off x="411371" y="301486"/>
            <a:ext cx="11485767" cy="594360"/>
          </a:xfrm>
        </p:spPr>
        <p:txBody>
          <a:bodyPr/>
          <a:lstStyle/>
          <a:p>
            <a:r>
              <a:rPr lang="en-US" dirty="0"/>
              <a:t>Running the MCP Configuration</a:t>
            </a:r>
          </a:p>
        </p:txBody>
      </p:sp>
      <p:sp>
        <p:nvSpPr>
          <p:cNvPr id="3" name="Text Placeholder 2">
            <a:extLst>
              <a:ext uri="{FF2B5EF4-FFF2-40B4-BE49-F238E27FC236}">
                <a16:creationId xmlns:a16="http://schemas.microsoft.com/office/drawing/2014/main" id="{D2A036CE-315A-CCA2-BED5-4429FFBBC75B}"/>
              </a:ext>
            </a:extLst>
          </p:cNvPr>
          <p:cNvSpPr>
            <a:spLocks noGrp="1"/>
          </p:cNvSpPr>
          <p:nvPr>
            <p:ph type="body" sz="quarter" idx="11"/>
          </p:nvPr>
        </p:nvSpPr>
        <p:spPr>
          <a:xfrm>
            <a:off x="411371" y="1473582"/>
            <a:ext cx="6014143" cy="4466580"/>
          </a:xfrm>
        </p:spPr>
        <p:txBody>
          <a:bodyPr/>
          <a:lstStyle/>
          <a:p>
            <a:pPr marL="285750" indent="-285750">
              <a:buClr>
                <a:srgbClr val="2E3456"/>
              </a:buClr>
              <a:buSzPct val="75000"/>
              <a:buFont typeface="Arial" panose="020B0604020202020204" pitchFamily="34" charset="0"/>
              <a:buChar char="•"/>
            </a:pPr>
            <a:r>
              <a:rPr lang="en-US" sz="1800" b="0" dirty="0">
                <a:solidFill>
                  <a:schemeClr val="bg1"/>
                </a:solidFill>
                <a:latin typeface="+mn-lt"/>
              </a:rPr>
              <a:t>The Sage 300 MCP Configuration is the starting point for the evaluation. </a:t>
            </a:r>
          </a:p>
          <a:p>
            <a:pPr marL="285750" indent="-285750">
              <a:buClr>
                <a:srgbClr val="2E3456"/>
              </a:buClr>
              <a:buSzPct val="75000"/>
              <a:buFont typeface="Arial" panose="020B0604020202020204" pitchFamily="34" charset="0"/>
              <a:buChar char="•"/>
            </a:pPr>
            <a:r>
              <a:rPr lang="en-US" sz="1800" b="0" dirty="0">
                <a:solidFill>
                  <a:schemeClr val="bg1"/>
                </a:solidFill>
                <a:latin typeface="+mn-lt"/>
              </a:rPr>
              <a:t>It will allow the entry of credentials and destination information for the Sage 300 Web API as well as the selection of which MCP servers to include for the AI front end.</a:t>
            </a:r>
          </a:p>
          <a:p>
            <a:pPr marL="285750" indent="-285750">
              <a:buClr>
                <a:srgbClr val="2E3456"/>
              </a:buClr>
              <a:buSzPct val="75000"/>
              <a:buFont typeface="Arial" panose="020B0604020202020204" pitchFamily="34" charset="0"/>
              <a:buChar char="•"/>
            </a:pPr>
            <a:r>
              <a:rPr lang="en-US" sz="1800" b="0" dirty="0">
                <a:solidFill>
                  <a:schemeClr val="bg1"/>
                </a:solidFill>
                <a:latin typeface="+mn-lt"/>
              </a:rPr>
              <a:t>This utility is linked to the start-up task bar of the virtual machine. Click the icon to start the utility.</a:t>
            </a:r>
          </a:p>
          <a:p>
            <a:pPr marL="285750" indent="-285750">
              <a:buClr>
                <a:srgbClr val="2E3456"/>
              </a:buClr>
              <a:buSzPct val="75000"/>
              <a:buFont typeface="Arial" panose="020B0604020202020204" pitchFamily="34" charset="0"/>
              <a:buChar char="•"/>
            </a:pPr>
            <a:endParaRPr lang="en-US" sz="1800" b="0" dirty="0">
              <a:solidFill>
                <a:schemeClr val="bg1"/>
              </a:solidFill>
              <a:latin typeface="+mn-lt"/>
            </a:endParaRPr>
          </a:p>
          <a:p>
            <a:pPr marL="285750" indent="-285750">
              <a:buClr>
                <a:srgbClr val="2E3456"/>
              </a:buClr>
              <a:buSzPct val="75000"/>
              <a:buFont typeface="Arial" panose="020B0604020202020204" pitchFamily="34" charset="0"/>
              <a:buChar char="•"/>
            </a:pPr>
            <a:endParaRPr lang="en-US" sz="1800" dirty="0">
              <a:latin typeface="+mn-lt"/>
            </a:endParaRPr>
          </a:p>
        </p:txBody>
      </p:sp>
      <p:pic>
        <p:nvPicPr>
          <p:cNvPr id="13" name="Picture 12">
            <a:extLst>
              <a:ext uri="{FF2B5EF4-FFF2-40B4-BE49-F238E27FC236}">
                <a16:creationId xmlns:a16="http://schemas.microsoft.com/office/drawing/2014/main" id="{C270CB7E-1EFA-8E5B-7A6B-A4606E9B36C1}"/>
              </a:ext>
            </a:extLst>
          </p:cNvPr>
          <p:cNvPicPr>
            <a:picLocks noChangeAspect="1"/>
          </p:cNvPicPr>
          <p:nvPr/>
        </p:nvPicPr>
        <p:blipFill>
          <a:blip r:embed="rId3"/>
          <a:stretch>
            <a:fillRect/>
          </a:stretch>
        </p:blipFill>
        <p:spPr>
          <a:xfrm>
            <a:off x="6791195" y="1575124"/>
            <a:ext cx="4980911" cy="4263496"/>
          </a:xfrm>
          <a:prstGeom prst="rect">
            <a:avLst/>
          </a:prstGeom>
        </p:spPr>
      </p:pic>
      <p:pic>
        <p:nvPicPr>
          <p:cNvPr id="5" name="Picture 4">
            <a:extLst>
              <a:ext uri="{FF2B5EF4-FFF2-40B4-BE49-F238E27FC236}">
                <a16:creationId xmlns:a16="http://schemas.microsoft.com/office/drawing/2014/main" id="{87A27A02-8BD7-B8EB-E62F-5FE8AB41787A}"/>
              </a:ext>
            </a:extLst>
          </p:cNvPr>
          <p:cNvPicPr>
            <a:picLocks noChangeAspect="1"/>
          </p:cNvPicPr>
          <p:nvPr/>
        </p:nvPicPr>
        <p:blipFill>
          <a:blip r:embed="rId4"/>
          <a:stretch>
            <a:fillRect/>
          </a:stretch>
        </p:blipFill>
        <p:spPr>
          <a:xfrm>
            <a:off x="1034664" y="4517509"/>
            <a:ext cx="4553585" cy="466790"/>
          </a:xfrm>
          <a:prstGeom prst="rect">
            <a:avLst/>
          </a:prstGeom>
        </p:spPr>
      </p:pic>
    </p:spTree>
    <p:extLst>
      <p:ext uri="{BB962C8B-B14F-4D97-AF65-F5344CB8AC3E}">
        <p14:creationId xmlns:p14="http://schemas.microsoft.com/office/powerpoint/2010/main" val="2832056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4CE6D-8F67-DF6D-EE27-E1E61EEB99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CD84BD-294E-88E2-0D25-647516088D24}"/>
              </a:ext>
            </a:extLst>
          </p:cNvPr>
          <p:cNvSpPr>
            <a:spLocks noGrp="1"/>
          </p:cNvSpPr>
          <p:nvPr>
            <p:ph type="title"/>
          </p:nvPr>
        </p:nvSpPr>
        <p:spPr>
          <a:xfrm>
            <a:off x="411371" y="301486"/>
            <a:ext cx="11485767" cy="594360"/>
          </a:xfrm>
        </p:spPr>
        <p:txBody>
          <a:bodyPr/>
          <a:lstStyle/>
          <a:p>
            <a:r>
              <a:rPr lang="en-US" dirty="0"/>
              <a:t>Explaining the Claude UI</a:t>
            </a:r>
          </a:p>
        </p:txBody>
      </p:sp>
      <p:sp>
        <p:nvSpPr>
          <p:cNvPr id="5" name="Text Placeholder 2">
            <a:extLst>
              <a:ext uri="{FF2B5EF4-FFF2-40B4-BE49-F238E27FC236}">
                <a16:creationId xmlns:a16="http://schemas.microsoft.com/office/drawing/2014/main" id="{F54B8087-1E1A-FDEA-04EF-05BE74F5EEC0}"/>
              </a:ext>
            </a:extLst>
          </p:cNvPr>
          <p:cNvSpPr>
            <a:spLocks noGrp="1"/>
          </p:cNvSpPr>
          <p:nvPr>
            <p:ph type="body" sz="quarter" idx="11"/>
          </p:nvPr>
        </p:nvSpPr>
        <p:spPr>
          <a:xfrm>
            <a:off x="411371" y="1473582"/>
            <a:ext cx="5313568" cy="4466580"/>
          </a:xfrm>
        </p:spPr>
        <p:txBody>
          <a:bodyPr/>
          <a:lstStyle/>
          <a:p>
            <a:pPr marL="285750" indent="-285750">
              <a:buClr>
                <a:srgbClr val="2E3456"/>
              </a:buClr>
              <a:buSzPct val="75000"/>
              <a:buFont typeface="Arial" panose="020B0604020202020204" pitchFamily="34" charset="0"/>
              <a:buChar char="•"/>
            </a:pPr>
            <a:r>
              <a:rPr lang="en-US" sz="1800" b="0" dirty="0">
                <a:solidFill>
                  <a:schemeClr val="bg1"/>
                </a:solidFill>
                <a:latin typeface="+mn-lt"/>
              </a:rPr>
              <a:t>We are ready to start! </a:t>
            </a:r>
          </a:p>
          <a:p>
            <a:pPr marL="285750" indent="-285750">
              <a:buClr>
                <a:srgbClr val="2E3456"/>
              </a:buClr>
              <a:buSzPct val="75000"/>
              <a:buFont typeface="Arial" panose="020B0604020202020204" pitchFamily="34" charset="0"/>
              <a:buChar char="•"/>
            </a:pPr>
            <a:r>
              <a:rPr lang="en-US" sz="1800" b="0" dirty="0">
                <a:solidFill>
                  <a:schemeClr val="bg1"/>
                </a:solidFill>
                <a:latin typeface="+mn-lt"/>
              </a:rPr>
              <a:t>Claude is ready, but first let’s explain the UI</a:t>
            </a:r>
          </a:p>
          <a:p>
            <a:pPr marL="285750" indent="-285750">
              <a:buClr>
                <a:srgbClr val="2E3456"/>
              </a:buClr>
              <a:buSzPct val="75000"/>
              <a:buFont typeface="Arial" panose="020B0604020202020204" pitchFamily="34" charset="0"/>
              <a:buChar char="•"/>
            </a:pPr>
            <a:r>
              <a:rPr lang="en-US" sz="1800" b="0" dirty="0">
                <a:solidFill>
                  <a:schemeClr val="bg1"/>
                </a:solidFill>
                <a:latin typeface="+mn-lt"/>
              </a:rPr>
              <a:t>You will enter your request/query/question in the textbox</a:t>
            </a:r>
          </a:p>
          <a:p>
            <a:pPr marL="285750" indent="-285750">
              <a:buClr>
                <a:srgbClr val="2E3456"/>
              </a:buClr>
              <a:buSzPct val="75000"/>
              <a:buFont typeface="Arial" panose="020B0604020202020204" pitchFamily="34" charset="0"/>
              <a:buChar char="•"/>
            </a:pPr>
            <a:r>
              <a:rPr lang="en-US" sz="1800" b="0" dirty="0">
                <a:solidFill>
                  <a:schemeClr val="bg1"/>
                </a:solidFill>
                <a:latin typeface="+mn-lt"/>
              </a:rPr>
              <a:t>To see the MCP servers you have selected, click the hamburger icon in the upper left corner, select </a:t>
            </a:r>
            <a:r>
              <a:rPr lang="en-US" sz="1800" dirty="0">
                <a:solidFill>
                  <a:schemeClr val="bg1"/>
                </a:solidFill>
                <a:latin typeface="+mn-lt"/>
              </a:rPr>
              <a:t>File</a:t>
            </a:r>
            <a:r>
              <a:rPr lang="en-US" sz="1800" b="0" dirty="0">
                <a:solidFill>
                  <a:schemeClr val="bg1"/>
                </a:solidFill>
                <a:latin typeface="+mn-lt"/>
              </a:rPr>
              <a:t> </a:t>
            </a:r>
            <a:r>
              <a:rPr lang="en-US" sz="1800" b="0" dirty="0">
                <a:solidFill>
                  <a:schemeClr val="bg1"/>
                </a:solidFill>
                <a:latin typeface="+mn-lt"/>
                <a:sym typeface="Wingdings" panose="05000000000000000000" pitchFamily="2" charset="2"/>
              </a:rPr>
              <a:t> </a:t>
            </a:r>
            <a:r>
              <a:rPr lang="en-US" sz="1800" dirty="0">
                <a:solidFill>
                  <a:schemeClr val="bg1"/>
                </a:solidFill>
                <a:latin typeface="+mn-lt"/>
                <a:sym typeface="Wingdings" panose="05000000000000000000" pitchFamily="2" charset="2"/>
              </a:rPr>
              <a:t>Settings</a:t>
            </a:r>
            <a:r>
              <a:rPr lang="en-US" sz="1800" b="0" dirty="0">
                <a:solidFill>
                  <a:schemeClr val="bg1"/>
                </a:solidFill>
                <a:latin typeface="+mn-lt"/>
                <a:sym typeface="Wingdings" panose="05000000000000000000" pitchFamily="2" charset="2"/>
              </a:rPr>
              <a:t>  </a:t>
            </a:r>
            <a:r>
              <a:rPr lang="en-US" sz="1800" dirty="0">
                <a:solidFill>
                  <a:schemeClr val="bg1"/>
                </a:solidFill>
                <a:latin typeface="+mn-lt"/>
                <a:sym typeface="Wingdings" panose="05000000000000000000" pitchFamily="2" charset="2"/>
              </a:rPr>
              <a:t>Developer</a:t>
            </a:r>
            <a:r>
              <a:rPr lang="en-US" sz="1800" b="0" dirty="0">
                <a:solidFill>
                  <a:schemeClr val="bg1"/>
                </a:solidFill>
                <a:latin typeface="+mn-lt"/>
                <a:sym typeface="Wingdings" panose="05000000000000000000" pitchFamily="2" charset="2"/>
              </a:rPr>
              <a:t> to see the list of selected servers from the MCP Configuration utility</a:t>
            </a:r>
          </a:p>
          <a:p>
            <a:pPr marL="285750" indent="-285750">
              <a:buClr>
                <a:srgbClr val="2E3456"/>
              </a:buClr>
              <a:buSzPct val="75000"/>
              <a:buFont typeface="Arial" panose="020B0604020202020204" pitchFamily="34" charset="0"/>
              <a:buChar char="•"/>
            </a:pPr>
            <a:r>
              <a:rPr lang="en-US" sz="1800" b="0" dirty="0">
                <a:solidFill>
                  <a:schemeClr val="bg1"/>
                </a:solidFill>
                <a:latin typeface="+mn-lt"/>
                <a:sym typeface="Wingdings" panose="05000000000000000000" pitchFamily="2" charset="2"/>
              </a:rPr>
              <a:t>Select the ‘</a:t>
            </a:r>
            <a:r>
              <a:rPr lang="en-US" sz="1800" dirty="0">
                <a:solidFill>
                  <a:schemeClr val="bg1"/>
                </a:solidFill>
                <a:latin typeface="+mn-lt"/>
                <a:sym typeface="Wingdings" panose="05000000000000000000" pitchFamily="2" charset="2"/>
              </a:rPr>
              <a:t>New Chat</a:t>
            </a:r>
            <a:r>
              <a:rPr lang="en-US" sz="1800" b="0" dirty="0">
                <a:solidFill>
                  <a:schemeClr val="bg1"/>
                </a:solidFill>
                <a:latin typeface="+mn-lt"/>
                <a:sym typeface="Wingdings" panose="05000000000000000000" pitchFamily="2" charset="2"/>
              </a:rPr>
              <a:t>’ link to get back to the main screen</a:t>
            </a:r>
            <a:endParaRPr lang="en-US" sz="1800" b="0" dirty="0">
              <a:solidFill>
                <a:schemeClr val="bg1"/>
              </a:solidFill>
              <a:latin typeface="+mn-lt"/>
            </a:endParaRPr>
          </a:p>
          <a:p>
            <a:pPr marL="285750" indent="-285750">
              <a:buClr>
                <a:srgbClr val="2E3456"/>
              </a:buClr>
              <a:buSzPct val="75000"/>
              <a:buFont typeface="Arial" panose="020B0604020202020204" pitchFamily="34" charset="0"/>
              <a:buChar char="•"/>
            </a:pPr>
            <a:endParaRPr lang="en-US" sz="1800" dirty="0">
              <a:latin typeface="+mn-lt"/>
            </a:endParaRPr>
          </a:p>
        </p:txBody>
      </p:sp>
      <p:pic>
        <p:nvPicPr>
          <p:cNvPr id="7" name="Picture 6">
            <a:extLst>
              <a:ext uri="{FF2B5EF4-FFF2-40B4-BE49-F238E27FC236}">
                <a16:creationId xmlns:a16="http://schemas.microsoft.com/office/drawing/2014/main" id="{7D703937-513A-AD49-BBB5-3DA08A10779F}"/>
              </a:ext>
            </a:extLst>
          </p:cNvPr>
          <p:cNvPicPr>
            <a:picLocks noChangeAspect="1"/>
          </p:cNvPicPr>
          <p:nvPr/>
        </p:nvPicPr>
        <p:blipFill>
          <a:blip r:embed="rId3"/>
          <a:stretch>
            <a:fillRect/>
          </a:stretch>
        </p:blipFill>
        <p:spPr>
          <a:xfrm>
            <a:off x="5965009" y="1626732"/>
            <a:ext cx="5932129" cy="4160279"/>
          </a:xfrm>
          <a:prstGeom prst="rect">
            <a:avLst/>
          </a:prstGeom>
        </p:spPr>
      </p:pic>
    </p:spTree>
    <p:extLst>
      <p:ext uri="{BB962C8B-B14F-4D97-AF65-F5344CB8AC3E}">
        <p14:creationId xmlns:p14="http://schemas.microsoft.com/office/powerpoint/2010/main" val="1877366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49931-9541-9010-400F-BFAD35152B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A6C0DB-0D28-8273-340A-8FE8EA1EE386}"/>
              </a:ext>
            </a:extLst>
          </p:cNvPr>
          <p:cNvSpPr>
            <a:spLocks noGrp="1"/>
          </p:cNvSpPr>
          <p:nvPr>
            <p:ph type="title"/>
          </p:nvPr>
        </p:nvSpPr>
        <p:spPr>
          <a:xfrm>
            <a:off x="411371" y="301486"/>
            <a:ext cx="11485767" cy="594360"/>
          </a:xfrm>
        </p:spPr>
        <p:txBody>
          <a:bodyPr/>
          <a:lstStyle/>
          <a:p>
            <a:r>
              <a:rPr lang="en-US" dirty="0"/>
              <a:t>Asking a question</a:t>
            </a:r>
          </a:p>
        </p:txBody>
      </p:sp>
      <p:sp>
        <p:nvSpPr>
          <p:cNvPr id="5" name="Text Placeholder 2">
            <a:extLst>
              <a:ext uri="{FF2B5EF4-FFF2-40B4-BE49-F238E27FC236}">
                <a16:creationId xmlns:a16="http://schemas.microsoft.com/office/drawing/2014/main" id="{0F25246F-C24D-3C28-5BBB-D1D9A8C81410}"/>
              </a:ext>
            </a:extLst>
          </p:cNvPr>
          <p:cNvSpPr>
            <a:spLocks noGrp="1"/>
          </p:cNvSpPr>
          <p:nvPr>
            <p:ph type="body" sz="quarter" idx="11"/>
          </p:nvPr>
        </p:nvSpPr>
        <p:spPr>
          <a:xfrm>
            <a:off x="411370" y="1473582"/>
            <a:ext cx="11334161" cy="4466580"/>
          </a:xfrm>
        </p:spPr>
        <p:txBody>
          <a:bodyPr/>
          <a:lstStyle/>
          <a:p>
            <a:pPr marL="285750" indent="-285750">
              <a:buClr>
                <a:srgbClr val="2E3456"/>
              </a:buClr>
              <a:buSzPct val="75000"/>
              <a:buFont typeface="Arial" panose="020B0604020202020204" pitchFamily="34" charset="0"/>
              <a:buChar char="•"/>
            </a:pPr>
            <a:r>
              <a:rPr lang="en-US" sz="1800" b="0" dirty="0">
                <a:solidFill>
                  <a:schemeClr val="bg1"/>
                </a:solidFill>
                <a:latin typeface="+mn-lt"/>
              </a:rPr>
              <a:t>When asking questions, the more specific the question, the better the results</a:t>
            </a:r>
          </a:p>
          <a:p>
            <a:pPr marL="285750" indent="-285750">
              <a:buClr>
                <a:srgbClr val="2E3456"/>
              </a:buClr>
              <a:buSzPct val="75000"/>
              <a:buFont typeface="Arial" panose="020B0604020202020204" pitchFamily="34" charset="0"/>
              <a:buChar char="•"/>
            </a:pPr>
            <a:r>
              <a:rPr lang="en-US" sz="1800" b="0" dirty="0">
                <a:solidFill>
                  <a:schemeClr val="bg1"/>
                </a:solidFill>
                <a:latin typeface="+mn-lt"/>
              </a:rPr>
              <a:t>Even a high-level question is possible!</a:t>
            </a:r>
          </a:p>
          <a:p>
            <a:pPr marL="285750" indent="-285750">
              <a:buClr>
                <a:srgbClr val="2E3456"/>
              </a:buClr>
              <a:buSzPct val="75000"/>
              <a:buFont typeface="Arial" panose="020B0604020202020204" pitchFamily="34" charset="0"/>
              <a:buChar char="•"/>
            </a:pPr>
            <a:r>
              <a:rPr lang="en-US" sz="1800" b="0" dirty="0">
                <a:solidFill>
                  <a:schemeClr val="bg1"/>
                </a:solidFill>
                <a:latin typeface="+mn-lt"/>
              </a:rPr>
              <a:t>Be sure to have included the MCP servers responsible for answering the requests (i.e., if the AR MCP server is not included in the configuration utility, Claude will not have access to that server and therefore will be unable to provide an answer for an AR request). </a:t>
            </a:r>
          </a:p>
          <a:p>
            <a:pPr marL="285750" indent="-285750">
              <a:buClr>
                <a:srgbClr val="2E3456"/>
              </a:buClr>
              <a:buSzPct val="75000"/>
              <a:buFont typeface="Arial" panose="020B0604020202020204" pitchFamily="34" charset="0"/>
              <a:buChar char="•"/>
            </a:pPr>
            <a:r>
              <a:rPr lang="en-US" sz="1800" b="0" dirty="0">
                <a:solidFill>
                  <a:schemeClr val="bg1"/>
                </a:solidFill>
                <a:latin typeface="+mn-lt"/>
              </a:rPr>
              <a:t>If multiple servers are included, certain questions would need to be specific in the request (i.e., AP Segment codes and AR Segment codes are ambiguous and therefore must be specified in the request)</a:t>
            </a:r>
          </a:p>
          <a:p>
            <a:pPr marL="285750" indent="-285750">
              <a:buClr>
                <a:srgbClr val="2E3456"/>
              </a:buClr>
              <a:buSzPct val="75000"/>
              <a:buFont typeface="Arial" panose="020B0604020202020204" pitchFamily="34" charset="0"/>
              <a:buChar char="•"/>
            </a:pPr>
            <a:r>
              <a:rPr lang="en-US" sz="1800" b="0" dirty="0">
                <a:solidFill>
                  <a:schemeClr val="bg1"/>
                </a:solidFill>
                <a:latin typeface="+mn-lt"/>
              </a:rPr>
              <a:t>On the next slide, let’s look at some example requests</a:t>
            </a:r>
          </a:p>
          <a:p>
            <a:pPr marL="285750" indent="-285750">
              <a:buClr>
                <a:srgbClr val="2E3456"/>
              </a:buClr>
              <a:buSzPct val="75000"/>
              <a:buFont typeface="Arial" panose="020B0604020202020204" pitchFamily="34" charset="0"/>
              <a:buChar char="•"/>
            </a:pPr>
            <a:endParaRPr lang="en-US" sz="1800" dirty="0">
              <a:latin typeface="+mn-lt"/>
            </a:endParaRPr>
          </a:p>
        </p:txBody>
      </p:sp>
    </p:spTree>
    <p:extLst>
      <p:ext uri="{BB962C8B-B14F-4D97-AF65-F5344CB8AC3E}">
        <p14:creationId xmlns:p14="http://schemas.microsoft.com/office/powerpoint/2010/main" val="897631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0096C-1E58-77E1-2441-E17B3B2B4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900C18-22BA-3690-E7F7-30FE684879B8}"/>
              </a:ext>
            </a:extLst>
          </p:cNvPr>
          <p:cNvSpPr>
            <a:spLocks noGrp="1"/>
          </p:cNvSpPr>
          <p:nvPr>
            <p:ph type="title"/>
          </p:nvPr>
        </p:nvSpPr>
        <p:spPr>
          <a:xfrm>
            <a:off x="411371" y="301486"/>
            <a:ext cx="11485767" cy="594360"/>
          </a:xfrm>
        </p:spPr>
        <p:txBody>
          <a:bodyPr/>
          <a:lstStyle/>
          <a:p>
            <a:r>
              <a:rPr lang="en-US" dirty="0"/>
              <a:t>Sample requests</a:t>
            </a:r>
          </a:p>
        </p:txBody>
      </p:sp>
      <p:sp>
        <p:nvSpPr>
          <p:cNvPr id="5" name="Text Placeholder 2">
            <a:extLst>
              <a:ext uri="{FF2B5EF4-FFF2-40B4-BE49-F238E27FC236}">
                <a16:creationId xmlns:a16="http://schemas.microsoft.com/office/drawing/2014/main" id="{7328556E-8B74-DFDB-24E1-E2C21DF33E62}"/>
              </a:ext>
            </a:extLst>
          </p:cNvPr>
          <p:cNvSpPr>
            <a:spLocks noGrp="1"/>
          </p:cNvSpPr>
          <p:nvPr>
            <p:ph type="body" sz="quarter" idx="11"/>
          </p:nvPr>
        </p:nvSpPr>
        <p:spPr>
          <a:xfrm>
            <a:off x="411370" y="1473582"/>
            <a:ext cx="11334161" cy="4466580"/>
          </a:xfrm>
        </p:spPr>
        <p:txBody>
          <a:bodyPr/>
          <a:lstStyle/>
          <a:p>
            <a:pPr marL="285750" indent="-285750">
              <a:buClr>
                <a:srgbClr val="2E3456"/>
              </a:buClr>
              <a:buSzPct val="75000"/>
              <a:buFont typeface="Arial" panose="020B0604020202020204" pitchFamily="34" charset="0"/>
              <a:buChar char="•"/>
            </a:pPr>
            <a:r>
              <a:rPr lang="en-US" sz="1600" b="0" dirty="0">
                <a:solidFill>
                  <a:schemeClr val="bg1"/>
                </a:solidFill>
                <a:latin typeface="+mn-lt"/>
              </a:rPr>
              <a:t>‘who is my best customer in SAMINC?’ (AR) – gets lots of data for the default company!</a:t>
            </a:r>
          </a:p>
          <a:p>
            <a:pPr marL="285750" indent="-285750">
              <a:buClr>
                <a:srgbClr val="2E3456"/>
              </a:buClr>
              <a:buSzPct val="75000"/>
              <a:buFont typeface="Arial" panose="020B0604020202020204" pitchFamily="34" charset="0"/>
              <a:buChar char="•"/>
            </a:pPr>
            <a:r>
              <a:rPr lang="en-US" sz="1600" b="0" dirty="0">
                <a:solidFill>
                  <a:schemeClr val="bg1"/>
                </a:solidFill>
                <a:latin typeface="+mn-lt"/>
              </a:rPr>
              <a:t>‘get top 5 vendors’ (AP) – get all fields for the top 5 vendors for the default company</a:t>
            </a:r>
          </a:p>
          <a:p>
            <a:pPr marL="285750" indent="-285750">
              <a:buClr>
                <a:srgbClr val="2E3456"/>
              </a:buClr>
              <a:buSzPct val="75000"/>
              <a:buFont typeface="Arial" panose="020B0604020202020204" pitchFamily="34" charset="0"/>
              <a:buChar char="•"/>
            </a:pPr>
            <a:r>
              <a:rPr lang="en-US" sz="1600" b="0" dirty="0">
                <a:solidFill>
                  <a:schemeClr val="bg1"/>
                </a:solidFill>
                <a:latin typeface="+mn-lt"/>
              </a:rPr>
              <a:t>‘get top 4 Customer, Number, Short Name, Balance due in customer currency for ar customers’ (AR) – gets only 3 fields for the top 4 customers for the default company</a:t>
            </a:r>
          </a:p>
          <a:p>
            <a:pPr marL="285750" indent="-285750">
              <a:buClr>
                <a:srgbClr val="2E3456"/>
              </a:buClr>
              <a:buSzPct val="75000"/>
              <a:buFont typeface="Arial" panose="020B0604020202020204" pitchFamily="34" charset="0"/>
              <a:buChar char="•"/>
            </a:pPr>
            <a:r>
              <a:rPr lang="en-US" sz="1600" b="0" dirty="0">
                <a:solidFill>
                  <a:schemeClr val="bg1"/>
                </a:solidFill>
              </a:rPr>
              <a:t>‘get top 4 Customer, Number, Short Name, Balance due in customer currency for ar customers from SAMLTD’ (AR) – gets only 3 fields for the top 4 customers for the company ‘SAMLTD’</a:t>
            </a:r>
          </a:p>
          <a:p>
            <a:pPr marL="285750" indent="-285750">
              <a:buClr>
                <a:srgbClr val="2E3456"/>
              </a:buClr>
              <a:buSzPct val="75000"/>
              <a:buFont typeface="Arial" panose="020B0604020202020204" pitchFamily="34" charset="0"/>
              <a:buChar char="•"/>
            </a:pPr>
            <a:r>
              <a:rPr lang="en-US" sz="1600" b="0" dirty="0">
                <a:solidFill>
                  <a:schemeClr val="bg1"/>
                </a:solidFill>
              </a:rPr>
              <a:t>‘display in a pie chart’ – Displays last requested data in a pie chart. Very cool!</a:t>
            </a:r>
          </a:p>
          <a:p>
            <a:pPr marL="285750" indent="-285750">
              <a:buClr>
                <a:srgbClr val="2E3456"/>
              </a:buClr>
              <a:buSzPct val="75000"/>
              <a:buFont typeface="Arial" panose="020B0604020202020204" pitchFamily="34" charset="0"/>
              <a:buChar char="•"/>
            </a:pPr>
            <a:r>
              <a:rPr lang="en-US" sz="1600" b="0" dirty="0">
                <a:solidFill>
                  <a:schemeClr val="bg1"/>
                </a:solidFill>
              </a:rPr>
              <a:t>‘display in a line graph’ – Displays last requested data in a line graph. Very cool!</a:t>
            </a:r>
          </a:p>
          <a:p>
            <a:pPr marL="285750" indent="-285750">
              <a:buClr>
                <a:srgbClr val="2E3456"/>
              </a:buClr>
              <a:buSzPct val="75000"/>
              <a:buFont typeface="Arial" panose="020B0604020202020204" pitchFamily="34" charset="0"/>
              <a:buChar char="•"/>
            </a:pPr>
            <a:r>
              <a:rPr lang="en-US" sz="1600" b="0" dirty="0">
                <a:solidFill>
                  <a:schemeClr val="bg1"/>
                </a:solidFill>
              </a:rPr>
              <a:t>More on the next slide</a:t>
            </a:r>
          </a:p>
          <a:p>
            <a:pPr marL="285750" indent="-285750">
              <a:buClr>
                <a:srgbClr val="2E3456"/>
              </a:buClr>
              <a:buSzPct val="75000"/>
              <a:buFont typeface="Arial" panose="020B0604020202020204" pitchFamily="34" charset="0"/>
              <a:buChar char="•"/>
            </a:pPr>
            <a:endParaRPr lang="en-US" sz="1600" b="0" dirty="0">
              <a:solidFill>
                <a:schemeClr val="bg1"/>
              </a:solidFill>
              <a:latin typeface="+mn-lt"/>
            </a:endParaRPr>
          </a:p>
          <a:p>
            <a:pPr marL="285750" indent="-285750">
              <a:buClr>
                <a:srgbClr val="2E3456"/>
              </a:buClr>
              <a:buSzPct val="75000"/>
              <a:buFont typeface="Arial" panose="020B0604020202020204" pitchFamily="34" charset="0"/>
              <a:buChar char="•"/>
            </a:pPr>
            <a:endParaRPr lang="en-US" sz="1600" b="0" dirty="0">
              <a:solidFill>
                <a:schemeClr val="bg1"/>
              </a:solidFill>
              <a:latin typeface="+mn-lt"/>
            </a:endParaRPr>
          </a:p>
        </p:txBody>
      </p:sp>
    </p:spTree>
    <p:extLst>
      <p:ext uri="{BB962C8B-B14F-4D97-AF65-F5344CB8AC3E}">
        <p14:creationId xmlns:p14="http://schemas.microsoft.com/office/powerpoint/2010/main" val="752264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A2976-5941-ACB3-BD84-0A52281CAE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9B5C81-79A1-3AAB-1DD8-B1C26CDC5780}"/>
              </a:ext>
            </a:extLst>
          </p:cNvPr>
          <p:cNvSpPr>
            <a:spLocks noGrp="1"/>
          </p:cNvSpPr>
          <p:nvPr>
            <p:ph type="title"/>
          </p:nvPr>
        </p:nvSpPr>
        <p:spPr>
          <a:xfrm>
            <a:off x="411371" y="301486"/>
            <a:ext cx="5879425" cy="594360"/>
          </a:xfrm>
        </p:spPr>
        <p:txBody>
          <a:bodyPr/>
          <a:lstStyle/>
          <a:p>
            <a:r>
              <a:rPr lang="en-US" dirty="0"/>
              <a:t>More sample requests</a:t>
            </a:r>
            <a:endParaRPr lang="en-US" sz="3200" dirty="0">
              <a:solidFill>
                <a:srgbClr val="00B050"/>
              </a:solidFill>
            </a:endParaRPr>
          </a:p>
        </p:txBody>
      </p:sp>
      <p:sp>
        <p:nvSpPr>
          <p:cNvPr id="5" name="Text Placeholder 2">
            <a:extLst>
              <a:ext uri="{FF2B5EF4-FFF2-40B4-BE49-F238E27FC236}">
                <a16:creationId xmlns:a16="http://schemas.microsoft.com/office/drawing/2014/main" id="{A7813570-9E81-A870-AC63-3A48D329031B}"/>
              </a:ext>
            </a:extLst>
          </p:cNvPr>
          <p:cNvSpPr>
            <a:spLocks noGrp="1"/>
          </p:cNvSpPr>
          <p:nvPr>
            <p:ph type="body" sz="quarter" idx="11"/>
          </p:nvPr>
        </p:nvSpPr>
        <p:spPr>
          <a:xfrm>
            <a:off x="411370" y="1473582"/>
            <a:ext cx="5929795" cy="4466580"/>
          </a:xfrm>
        </p:spPr>
        <p:txBody>
          <a:bodyPr/>
          <a:lstStyle/>
          <a:p>
            <a:pPr marL="285750" indent="-285750">
              <a:buClr>
                <a:srgbClr val="2E3456"/>
              </a:buClr>
              <a:buSzPct val="75000"/>
              <a:buFont typeface="Arial" panose="020B0604020202020204" pitchFamily="34" charset="0"/>
              <a:buChar char="•"/>
            </a:pPr>
            <a:r>
              <a:rPr lang="en-US" sz="1600" b="0" dirty="0">
                <a:solidFill>
                  <a:schemeClr val="bg1"/>
                </a:solidFill>
                <a:latin typeface="+mn-lt"/>
              </a:rPr>
              <a:t>‘get the 5 customers with the highest balance’ (AR)</a:t>
            </a:r>
          </a:p>
          <a:p>
            <a:pPr marL="285750" indent="-285750">
              <a:buClr>
                <a:srgbClr val="2E3456"/>
              </a:buClr>
              <a:buSzPct val="75000"/>
              <a:buFont typeface="Arial" panose="020B0604020202020204" pitchFamily="34" charset="0"/>
              <a:buChar char="•"/>
            </a:pPr>
            <a:r>
              <a:rPr lang="en-US" sz="1600" b="0" dirty="0">
                <a:solidFill>
                  <a:schemeClr val="bg1"/>
                </a:solidFill>
                <a:latin typeface="+mn-lt"/>
              </a:rPr>
              <a:t>‘what is my current cash position in SAMINC?’ (GL)</a:t>
            </a:r>
          </a:p>
          <a:p>
            <a:pPr marL="285750" indent="-285750">
              <a:buClr>
                <a:srgbClr val="2E3456"/>
              </a:buClr>
              <a:buSzPct val="75000"/>
              <a:buFont typeface="Arial" panose="020B0604020202020204" pitchFamily="34" charset="0"/>
              <a:buChar char="•"/>
            </a:pPr>
            <a:r>
              <a:rPr lang="en-US" sz="1600" b="0" dirty="0">
                <a:solidFill>
                  <a:schemeClr val="bg1"/>
                </a:solidFill>
                <a:latin typeface="+mn-lt"/>
              </a:rPr>
              <a:t>‘what customers need my immediate attention?’ (AR)</a:t>
            </a:r>
          </a:p>
          <a:p>
            <a:pPr marL="285750" indent="-285750">
              <a:buClr>
                <a:srgbClr val="2E3456"/>
              </a:buClr>
              <a:buSzPct val="75000"/>
              <a:buFont typeface="Arial" panose="020B0604020202020204" pitchFamily="34" charset="0"/>
              <a:buChar char="•"/>
            </a:pPr>
            <a:r>
              <a:rPr lang="en-US" sz="1600" b="0" dirty="0">
                <a:solidFill>
                  <a:schemeClr val="bg1"/>
                </a:solidFill>
                <a:latin typeface="+mn-lt"/>
              </a:rPr>
              <a:t>‘what are my bestselling items in SAMINC?’ (IC)</a:t>
            </a:r>
          </a:p>
          <a:p>
            <a:pPr marL="285750" indent="-285750">
              <a:buClr>
                <a:srgbClr val="2E3456"/>
              </a:buClr>
              <a:buSzPct val="75000"/>
              <a:buFont typeface="Arial" panose="020B0604020202020204" pitchFamily="34" charset="0"/>
              <a:buChar char="•"/>
            </a:pPr>
            <a:r>
              <a:rPr lang="en-US" sz="1600" b="0" dirty="0">
                <a:solidFill>
                  <a:schemeClr val="bg1"/>
                </a:solidFill>
                <a:latin typeface="+mn-lt"/>
              </a:rPr>
              <a:t>‘can I measure the inventory turnover?’ (IC)</a:t>
            </a:r>
          </a:p>
          <a:p>
            <a:pPr marL="285750" indent="-285750">
              <a:buClr>
                <a:srgbClr val="2E3456"/>
              </a:buClr>
              <a:buSzPct val="75000"/>
              <a:buFont typeface="Arial" panose="020B0604020202020204" pitchFamily="34" charset="0"/>
              <a:buChar char="•"/>
            </a:pPr>
            <a:r>
              <a:rPr lang="en-US" sz="1600" b="0" dirty="0">
                <a:solidFill>
                  <a:schemeClr val="bg1"/>
                </a:solidFill>
                <a:latin typeface="+mn-lt"/>
              </a:rPr>
              <a:t>‘what is the inventory turnover for ‘A1-105/0’? (IC)</a:t>
            </a:r>
          </a:p>
          <a:p>
            <a:pPr marL="285750" indent="-285750">
              <a:buClr>
                <a:srgbClr val="2E3456"/>
              </a:buClr>
              <a:buSzPct val="75000"/>
              <a:buFont typeface="Arial" panose="020B0604020202020204" pitchFamily="34" charset="0"/>
              <a:buChar char="•"/>
            </a:pPr>
            <a:r>
              <a:rPr lang="en-US" sz="1600" b="0" dirty="0">
                <a:solidFill>
                  <a:schemeClr val="bg1"/>
                </a:solidFill>
                <a:latin typeface="+mn-lt"/>
              </a:rPr>
              <a:t>‘which region generates more revenue?’ (AR)</a:t>
            </a:r>
          </a:p>
          <a:p>
            <a:pPr marL="285750" indent="-285750">
              <a:buClr>
                <a:srgbClr val="2E3456"/>
              </a:buClr>
              <a:buSzPct val="75000"/>
              <a:buFont typeface="Arial" panose="020B0604020202020204" pitchFamily="34" charset="0"/>
              <a:buChar char="•"/>
            </a:pPr>
            <a:r>
              <a:rPr lang="en-US" sz="1600" b="0" dirty="0">
                <a:solidFill>
                  <a:schemeClr val="bg1"/>
                </a:solidFill>
                <a:latin typeface="+mn-lt"/>
              </a:rPr>
              <a:t>‘which items are running low and should be ordered?’ (IC)</a:t>
            </a:r>
          </a:p>
        </p:txBody>
      </p:sp>
      <p:sp>
        <p:nvSpPr>
          <p:cNvPr id="4" name="Text Placeholder 2">
            <a:extLst>
              <a:ext uri="{FF2B5EF4-FFF2-40B4-BE49-F238E27FC236}">
                <a16:creationId xmlns:a16="http://schemas.microsoft.com/office/drawing/2014/main" id="{24A48E17-F0C9-00FC-548C-9C3411A8A8C3}"/>
              </a:ext>
            </a:extLst>
          </p:cNvPr>
          <p:cNvSpPr txBox="1">
            <a:spLocks/>
          </p:cNvSpPr>
          <p:nvPr/>
        </p:nvSpPr>
        <p:spPr>
          <a:xfrm>
            <a:off x="6603034" y="1487980"/>
            <a:ext cx="5929795" cy="4466580"/>
          </a:xfrm>
          <a:prstGeom prst="rect">
            <a:avLst/>
          </a:prstGeom>
        </p:spPr>
        <p:txBody>
          <a:bodyPr vert="horz" lIns="0" tIns="45720" rIns="0" bIns="45720" rtlCol="0">
            <a:noAutofit/>
          </a:bodyPr>
          <a:lstStyle>
            <a:lvl1pPr marL="0" indent="0" algn="l" defTabSz="914126" rtl="0" eaLnBrk="1" latinLnBrk="0" hangingPunct="1">
              <a:lnSpc>
                <a:spcPct val="100000"/>
              </a:lnSpc>
              <a:spcBef>
                <a:spcPts val="2399"/>
              </a:spcBef>
              <a:buFont typeface="Sage Text" panose="02010503040201060103" pitchFamily="50" charset="0"/>
              <a:buNone/>
              <a:defRPr lang="en-US" sz="2000" b="1" i="0" kern="1200">
                <a:solidFill>
                  <a:schemeClr val="tx2"/>
                </a:solidFill>
                <a:latin typeface="Sage Text" panose="02010503040201060103" pitchFamily="2" charset="77"/>
                <a:ea typeface="+mn-ea"/>
                <a:cs typeface="+mn-cs"/>
              </a:defRPr>
            </a:lvl1pPr>
            <a:lvl2pPr marL="0" indent="0" algn="l" defTabSz="914126" rtl="0" eaLnBrk="1" latinLnBrk="0" hangingPunct="1">
              <a:lnSpc>
                <a:spcPct val="100000"/>
              </a:lnSpc>
              <a:spcBef>
                <a:spcPts val="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685594" indent="-342797" algn="l" defTabSz="914126" rtl="0" eaLnBrk="1" latinLnBrk="0" hangingPunct="1">
              <a:lnSpc>
                <a:spcPct val="100000"/>
              </a:lnSpc>
              <a:spcBef>
                <a:spcPts val="500"/>
              </a:spcBef>
              <a:buFont typeface="Sage Text" panose="02010503040201060103" pitchFamily="50" charset="0"/>
              <a:buChar char="•"/>
              <a:defRPr lang="en-US" sz="1800" b="0" i="0" kern="1200">
                <a:solidFill>
                  <a:schemeClr val="bg1"/>
                </a:solidFill>
                <a:latin typeface="Sage Text" panose="02010503040201060103" pitchFamily="2" charset="77"/>
                <a:ea typeface="+mn-ea"/>
                <a:cs typeface="+mn-cs"/>
              </a:defRPr>
            </a:lvl3pPr>
            <a:lvl4pPr marL="974433" indent="-285664" algn="l" defTabSz="914126" rtl="0" eaLnBrk="1" latinLnBrk="0" hangingPunct="1">
              <a:lnSpc>
                <a:spcPct val="100000"/>
              </a:lnSpc>
              <a:spcBef>
                <a:spcPts val="500"/>
              </a:spcBef>
              <a:buFont typeface="Sage Text" panose="02010503040201060103" pitchFamily="50" charset="0"/>
              <a:buChar char="•"/>
              <a:defRPr lang="en-US" sz="1600" b="0" i="0" kern="1200">
                <a:solidFill>
                  <a:schemeClr val="bg1"/>
                </a:solidFill>
                <a:latin typeface="Sage Text" panose="02010503040201060103" pitchFamily="2" charset="77"/>
                <a:ea typeface="+mn-ea"/>
                <a:cs typeface="+mn-cs"/>
              </a:defRPr>
            </a:lvl4pPr>
            <a:lvl5pPr marL="1314056" indent="-285664" algn="l" defTabSz="914126" rtl="0" eaLnBrk="1" latinLnBrk="0" hangingPunct="1">
              <a:lnSpc>
                <a:spcPct val="100000"/>
              </a:lnSpc>
              <a:spcBef>
                <a:spcPts val="500"/>
              </a:spcBef>
              <a:buFont typeface="Sage Text" panose="02010503040201060103" pitchFamily="50" charset="0"/>
              <a:buChar char="•"/>
              <a:defRPr lang="en-US" sz="1400" b="0" i="0" kern="1200">
                <a:solidFill>
                  <a:schemeClr val="bg1"/>
                </a:solidFill>
                <a:latin typeface="Sage Text" panose="02010503040201060103" pitchFamily="2" charset="77"/>
                <a:ea typeface="+mn-ea"/>
                <a:cs typeface="+mn-cs"/>
              </a:defRPr>
            </a:lvl5pPr>
            <a:lvl6pPr marL="2513846" indent="-228531" algn="l" defTabSz="914126" rtl="0" eaLnBrk="1" latinLnBrk="0" hangingPunct="1">
              <a:lnSpc>
                <a:spcPct val="90000"/>
              </a:lnSpc>
              <a:spcBef>
                <a:spcPts val="500"/>
              </a:spcBef>
              <a:buFont typeface="Sage Text" panose="02010503040201060103" pitchFamily="50"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Sage Text" panose="02010503040201060103" pitchFamily="50"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Sage Text" panose="02010503040201060103" pitchFamily="50"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Sage Text" panose="02010503040201060103" pitchFamily="50" charset="0"/>
              <a:buChar char="•"/>
              <a:defRPr sz="1799" kern="1200">
                <a:solidFill>
                  <a:schemeClr val="tx1"/>
                </a:solidFill>
                <a:latin typeface="+mn-lt"/>
                <a:ea typeface="+mn-ea"/>
                <a:cs typeface="+mn-cs"/>
              </a:defRPr>
            </a:lvl9pPr>
          </a:lstStyle>
          <a:p>
            <a:pPr marL="285750" indent="-285750">
              <a:buClr>
                <a:srgbClr val="2E3456"/>
              </a:buClr>
              <a:buSzPct val="75000"/>
              <a:buFont typeface="Arial" panose="020B0604020202020204" pitchFamily="34" charset="0"/>
              <a:buChar char="•"/>
            </a:pPr>
            <a:r>
              <a:rPr lang="en-US" sz="1600" b="0" dirty="0">
                <a:solidFill>
                  <a:schemeClr val="bg1"/>
                </a:solidFill>
              </a:rPr>
              <a:t>‘which sales reps are hitting targets?’ (AR)</a:t>
            </a:r>
          </a:p>
          <a:p>
            <a:pPr marL="285750" indent="-285750">
              <a:buClr>
                <a:srgbClr val="2E3456"/>
              </a:buClr>
              <a:buSzPct val="75000"/>
              <a:buFont typeface="Arial" panose="020B0604020202020204" pitchFamily="34" charset="0"/>
              <a:buChar char="•"/>
            </a:pPr>
            <a:r>
              <a:rPr lang="en-US" sz="1600" b="0" dirty="0">
                <a:solidFill>
                  <a:schemeClr val="bg1"/>
                </a:solidFill>
                <a:latin typeface="+mn-lt"/>
              </a:rPr>
              <a:t>‘can you help with inventory rationalization?’ (IC)</a:t>
            </a:r>
          </a:p>
          <a:p>
            <a:pPr marL="285750" indent="-285750">
              <a:buClr>
                <a:srgbClr val="2E3456"/>
              </a:buClr>
              <a:buSzPct val="75000"/>
              <a:buFont typeface="Arial" panose="020B0604020202020204" pitchFamily="34" charset="0"/>
              <a:buChar char="•"/>
            </a:pPr>
            <a:r>
              <a:rPr lang="en-US" sz="1600" b="0" dirty="0">
                <a:solidFill>
                  <a:schemeClr val="bg1"/>
                </a:solidFill>
                <a:latin typeface="+mn-lt"/>
              </a:rPr>
              <a:t>‘what is my inventory turnover rate?’ (IC)</a:t>
            </a:r>
          </a:p>
          <a:p>
            <a:pPr marL="285750" indent="-285750">
              <a:buClr>
                <a:srgbClr val="2E3456"/>
              </a:buClr>
              <a:buSzPct val="75000"/>
              <a:buFont typeface="Arial" panose="020B0604020202020204" pitchFamily="34" charset="0"/>
              <a:buChar char="•"/>
            </a:pPr>
            <a:r>
              <a:rPr lang="en-US" sz="1600" b="0" dirty="0">
                <a:solidFill>
                  <a:schemeClr val="bg1"/>
                </a:solidFill>
                <a:latin typeface="+mn-lt"/>
              </a:rPr>
              <a:t>‘what is my days of inventory on hand?’ (IC)</a:t>
            </a:r>
          </a:p>
          <a:p>
            <a:pPr marL="285750" indent="-285750">
              <a:buClr>
                <a:srgbClr val="2E3456"/>
              </a:buClr>
              <a:buSzPct val="75000"/>
              <a:buFont typeface="Arial" panose="020B0604020202020204" pitchFamily="34" charset="0"/>
              <a:buChar char="•"/>
            </a:pPr>
            <a:r>
              <a:rPr lang="en-US" sz="1600" b="0" dirty="0">
                <a:solidFill>
                  <a:schemeClr val="bg1"/>
                </a:solidFill>
                <a:latin typeface="+mn-lt"/>
              </a:rPr>
              <a:t>‘which items do I overstock?’ (IC)</a:t>
            </a:r>
          </a:p>
          <a:p>
            <a:pPr marL="285750" indent="-285750">
              <a:buClr>
                <a:srgbClr val="2E3456"/>
              </a:buClr>
              <a:buSzPct val="75000"/>
              <a:buFont typeface="Arial" panose="020B0604020202020204" pitchFamily="34" charset="0"/>
              <a:buChar char="•"/>
            </a:pPr>
            <a:r>
              <a:rPr lang="en-US" sz="1600" b="0" dirty="0">
                <a:solidFill>
                  <a:schemeClr val="bg1"/>
                </a:solidFill>
                <a:latin typeface="+mn-lt"/>
              </a:rPr>
              <a:t>‘what is my order cycle time?’ (PO)</a:t>
            </a:r>
          </a:p>
          <a:p>
            <a:pPr marL="285750" indent="-285750">
              <a:buClr>
                <a:srgbClr val="2E3456"/>
              </a:buClr>
              <a:buSzPct val="75000"/>
              <a:buFont typeface="Arial" panose="020B0604020202020204" pitchFamily="34" charset="0"/>
              <a:buChar char="•"/>
            </a:pPr>
            <a:r>
              <a:rPr lang="en-US" sz="1600" b="0" dirty="0">
                <a:solidFill>
                  <a:schemeClr val="bg1"/>
                </a:solidFill>
                <a:latin typeface="+mn-lt"/>
              </a:rPr>
              <a:t>‘is my inventory considered just-in-time?’ (PO/IC)</a:t>
            </a:r>
          </a:p>
        </p:txBody>
      </p:sp>
      <p:sp>
        <p:nvSpPr>
          <p:cNvPr id="6" name="TextBox 5">
            <a:extLst>
              <a:ext uri="{FF2B5EF4-FFF2-40B4-BE49-F238E27FC236}">
                <a16:creationId xmlns:a16="http://schemas.microsoft.com/office/drawing/2014/main" id="{2BCBB536-9990-169A-0ACD-28AF82FCDF67}"/>
              </a:ext>
            </a:extLst>
          </p:cNvPr>
          <p:cNvSpPr txBox="1"/>
          <p:nvPr/>
        </p:nvSpPr>
        <p:spPr>
          <a:xfrm>
            <a:off x="6900223" y="293174"/>
            <a:ext cx="4790661" cy="594360"/>
          </a:xfrm>
          <a:prstGeom prst="rect">
            <a:avLst/>
          </a:prstGeom>
          <a:noFill/>
        </p:spPr>
        <p:txBody>
          <a:bodyPr wrap="square" lIns="0" tIns="0" rIns="0" bIns="0" rtlCol="0">
            <a:noAutofit/>
          </a:bodyPr>
          <a:lstStyle/>
          <a:p>
            <a:pPr algn="l"/>
            <a:r>
              <a:rPr lang="en-US" sz="4400" dirty="0">
                <a:solidFill>
                  <a:srgbClr val="00B050"/>
                </a:solidFill>
                <a:latin typeface="Sage Text" panose="02010503040201060103" pitchFamily="2" charset="77"/>
              </a:rPr>
              <a:t>Let the fun begin!</a:t>
            </a:r>
            <a:endParaRPr lang="en-US" sz="4400" b="0" dirty="0">
              <a:solidFill>
                <a:srgbClr val="00B050"/>
              </a:solidFill>
              <a:latin typeface="Sage Text" panose="02010503040201060103" pitchFamily="2" charset="77"/>
            </a:endParaRPr>
          </a:p>
        </p:txBody>
      </p:sp>
    </p:spTree>
    <p:extLst>
      <p:ext uri="{BB962C8B-B14F-4D97-AF65-F5344CB8AC3E}">
        <p14:creationId xmlns:p14="http://schemas.microsoft.com/office/powerpoint/2010/main" val="2572525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a:extLst>
              <a:ext uri="{FF2B5EF4-FFF2-40B4-BE49-F238E27FC236}">
                <a16:creationId xmlns:a16="http://schemas.microsoft.com/office/drawing/2014/main" id="{7429A88A-4F18-A5FE-E0D9-BA6E513CD17E}"/>
              </a:ext>
            </a:extLst>
          </p:cNvPr>
          <p:cNvSpPr>
            <a:spLocks noGrp="1" noChangeArrowheads="1"/>
          </p:cNvSpPr>
          <p:nvPr>
            <p:ph type="title"/>
          </p:nvPr>
        </p:nvSpPr>
        <p:spPr/>
        <p:txBody>
          <a:bodyPr/>
          <a:lstStyle/>
          <a:p>
            <a:r>
              <a:rPr lang="en-US" altLang="en-US" dirty="0">
                <a:latin typeface="Sage Headline Black" panose="02010A03040201060103" pitchFamily="2" charset="0"/>
              </a:rPr>
              <a:t>Welcome</a:t>
            </a:r>
          </a:p>
        </p:txBody>
      </p:sp>
      <p:sp>
        <p:nvSpPr>
          <p:cNvPr id="78850" name="Subtitle 2">
            <a:extLst>
              <a:ext uri="{FF2B5EF4-FFF2-40B4-BE49-F238E27FC236}">
                <a16:creationId xmlns:a16="http://schemas.microsoft.com/office/drawing/2014/main" id="{3B3CA737-C80F-C25B-C31D-C6BA84462EFB}"/>
              </a:ext>
            </a:extLst>
          </p:cNvPr>
          <p:cNvSpPr>
            <a:spLocks noGrp="1" noChangeArrowheads="1"/>
          </p:cNvSpPr>
          <p:nvPr>
            <p:ph type="body" sz="quarter" idx="12"/>
          </p:nvPr>
        </p:nvSpPr>
        <p:spPr bwMode="auto">
          <a:xfrm>
            <a:off x="411371" y="1497215"/>
            <a:ext cx="6931329" cy="4339819"/>
          </a:xfrm>
        </p:spPr>
        <p:txBody>
          <a:bodyPr wrap="square" numCol="1" anchor="t" anchorCtr="0" compatLnSpc="1">
            <a:prstTxWarp prst="textNoShape">
              <a:avLst/>
            </a:prstTxWarp>
          </a:bodyPr>
          <a:lstStyle/>
          <a:p>
            <a:r>
              <a:rPr altLang="en-US" dirty="0">
                <a:latin typeface="Sage Text" panose="02010503040201060103" pitchFamily="2" charset="0"/>
              </a:rPr>
              <a:t>On behalf of Sage and Sage 300, I welcome and thank you for participating in this closed-beta evaluation of an upcoming technology </a:t>
            </a:r>
            <a:r>
              <a:rPr lang="en-US" altLang="en-US" dirty="0">
                <a:latin typeface="Sage Text" panose="02010503040201060103" pitchFamily="2" charset="0"/>
              </a:rPr>
              <a:t>–</a:t>
            </a:r>
            <a:r>
              <a:rPr altLang="en-US" dirty="0">
                <a:latin typeface="Sage Text" panose="02010503040201060103" pitchFamily="2" charset="0"/>
              </a:rPr>
              <a:t> Model Context Protocol (MCP).</a:t>
            </a:r>
          </a:p>
          <a:p>
            <a:endParaRPr lang="en-US" altLang="en-US" dirty="0">
              <a:latin typeface="Sage Text" panose="02010503040201060103" pitchFamily="2" charset="0"/>
            </a:endParaRPr>
          </a:p>
          <a:p>
            <a:r>
              <a:rPr lang="en-US" altLang="en-US" dirty="0">
                <a:latin typeface="Sage Text" panose="02010503040201060103" pitchFamily="2" charset="0"/>
              </a:rPr>
              <a:t>Sage 300 is working on several initiatives with AI technologies and are excited to bring the power, functionality, and features of AI to you. The on-premises customer!</a:t>
            </a:r>
          </a:p>
          <a:p>
            <a:endParaRPr lang="en-US" altLang="en-US" dirty="0">
              <a:latin typeface="Sage Text" panose="02010503040201060103" pitchFamily="2" charset="0"/>
            </a:endParaRPr>
          </a:p>
          <a:p>
            <a:r>
              <a:rPr lang="en-US" altLang="en-US" dirty="0">
                <a:latin typeface="Sage Text" panose="02010503040201060103" pitchFamily="2" charset="0"/>
              </a:rPr>
              <a:t>By leveraging an AI front-end, MCP Servers, and the Sage 300 Web API, the approach will deliver measurable, valuable, and requested  insights and results for the business stakeholders.</a:t>
            </a:r>
          </a:p>
          <a:p>
            <a:endParaRPr lang="en-US" altLang="en-US" dirty="0">
              <a:latin typeface="Sage Text" panose="02010503040201060103" pitchFamily="2" charset="0"/>
            </a:endParaRPr>
          </a:p>
          <a:p>
            <a:r>
              <a:rPr lang="en-US" altLang="en-US" dirty="0">
                <a:latin typeface="Sage Text" panose="02010503040201060103" pitchFamily="2" charset="0"/>
              </a:rPr>
              <a:t>Your feedback will be of immense value as we proceed on delivering this exciting new technology to Sage 300 on-premises customers.</a:t>
            </a:r>
          </a:p>
          <a:p>
            <a:endParaRPr lang="en-US" altLang="en-US" dirty="0">
              <a:latin typeface="Sage Text" panose="02010503040201060103" pitchFamily="2" charset="0"/>
            </a:endParaRPr>
          </a:p>
          <a:p>
            <a:pPr algn="r"/>
            <a:r>
              <a:rPr lang="en-US" altLang="en-US" sz="1200" i="1" dirty="0">
                <a:latin typeface="Sage Text" panose="02010503040201060103" pitchFamily="2" charset="0"/>
              </a:rPr>
              <a:t>John Thomas</a:t>
            </a:r>
          </a:p>
          <a:p>
            <a:pPr algn="r"/>
            <a:r>
              <a:rPr lang="en-US" altLang="en-US" sz="1200" i="1" dirty="0">
                <a:latin typeface="Sage Text" panose="02010503040201060103" pitchFamily="2" charset="0"/>
              </a:rPr>
              <a:t>Sage 300 Principal Architect</a:t>
            </a:r>
            <a:endParaRPr altLang="en-US" sz="1200" i="1" dirty="0">
              <a:latin typeface="Sage Text" panose="02010503040201060103" pitchFamily="2" charset="0"/>
            </a:endParaRPr>
          </a:p>
          <a:p>
            <a:endParaRPr lang="en-US" altLang="en-US" sz="1200" dirty="0">
              <a:latin typeface="Sage Text" panose="02010503040201060103" pitchFamily="2" charset="0"/>
            </a:endParaRPr>
          </a:p>
          <a:p>
            <a:endParaRPr altLang="en-US" sz="1200" dirty="0">
              <a:latin typeface="Sage Text" panose="02010503040201060103"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A53778C-C0FC-1AC1-5ED2-2A749487F6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824924-7266-A936-34BC-3CEEFC4A45F4}"/>
              </a:ext>
            </a:extLst>
          </p:cNvPr>
          <p:cNvSpPr>
            <a:spLocks noGrp="1"/>
          </p:cNvSpPr>
          <p:nvPr>
            <p:ph type="title"/>
          </p:nvPr>
        </p:nvSpPr>
        <p:spPr>
          <a:xfrm>
            <a:off x="411371" y="301486"/>
            <a:ext cx="11485767" cy="594360"/>
          </a:xfrm>
        </p:spPr>
        <p:txBody>
          <a:bodyPr/>
          <a:lstStyle/>
          <a:p>
            <a:r>
              <a:rPr lang="en-US" dirty="0"/>
              <a:t>Troubleshooting and Support</a:t>
            </a:r>
          </a:p>
        </p:txBody>
      </p:sp>
      <p:sp>
        <p:nvSpPr>
          <p:cNvPr id="5" name="Text Placeholder 2">
            <a:extLst>
              <a:ext uri="{FF2B5EF4-FFF2-40B4-BE49-F238E27FC236}">
                <a16:creationId xmlns:a16="http://schemas.microsoft.com/office/drawing/2014/main" id="{1501C4AC-AAAD-612C-124E-071A8ED6EA99}"/>
              </a:ext>
            </a:extLst>
          </p:cNvPr>
          <p:cNvSpPr>
            <a:spLocks noGrp="1"/>
          </p:cNvSpPr>
          <p:nvPr>
            <p:ph type="body" sz="quarter" idx="11"/>
          </p:nvPr>
        </p:nvSpPr>
        <p:spPr>
          <a:xfrm>
            <a:off x="411370" y="1473582"/>
            <a:ext cx="10799969" cy="4466580"/>
          </a:xfrm>
        </p:spPr>
        <p:txBody>
          <a:bodyPr/>
          <a:lstStyle/>
          <a:p>
            <a:pPr>
              <a:buClr>
                <a:srgbClr val="2E3456"/>
              </a:buClr>
              <a:buSzPct val="75000"/>
            </a:pPr>
            <a:r>
              <a:rPr lang="en-US" b="0" dirty="0">
                <a:solidFill>
                  <a:schemeClr val="bg1"/>
                </a:solidFill>
                <a:latin typeface="+mn-lt"/>
              </a:rPr>
              <a:t>If there are any questions or issues during this evaluation, please contact us</a:t>
            </a:r>
          </a:p>
          <a:p>
            <a:pPr marL="342900" indent="-342900">
              <a:buClr>
                <a:srgbClr val="2E3456"/>
              </a:buClr>
              <a:buSzPct val="75000"/>
              <a:buFont typeface="Arial" panose="020B0604020202020204" pitchFamily="34" charset="0"/>
              <a:buChar char="•"/>
            </a:pPr>
            <a:r>
              <a:rPr lang="en-US" b="0" dirty="0">
                <a:solidFill>
                  <a:schemeClr val="bg1"/>
                </a:solidFill>
                <a:latin typeface="+mn-lt"/>
              </a:rPr>
              <a:t>John Thomas (JT) – Sage 300 Architect – </a:t>
            </a:r>
            <a:r>
              <a:rPr lang="en-US" b="0" dirty="0">
                <a:solidFill>
                  <a:srgbClr val="009900"/>
                </a:solidFill>
                <a:latin typeface="+mn-lt"/>
              </a:rPr>
              <a:t>J</a:t>
            </a:r>
            <a:r>
              <a:rPr lang="en-US" b="0" dirty="0">
                <a:solidFill>
                  <a:schemeClr val="bg1"/>
                </a:solidFill>
                <a:latin typeface="+mn-lt"/>
                <a:hlinkClick r:id="rId3"/>
              </a:rPr>
              <a:t>ohn.Thomas@sage.com</a:t>
            </a:r>
            <a:endParaRPr lang="en-US" b="0" dirty="0">
              <a:solidFill>
                <a:schemeClr val="bg1"/>
              </a:solidFill>
              <a:latin typeface="+mn-lt"/>
            </a:endParaRPr>
          </a:p>
          <a:p>
            <a:pPr marL="342900" indent="-342900">
              <a:buClr>
                <a:srgbClr val="2E3456"/>
              </a:buClr>
              <a:buSzPct val="75000"/>
              <a:buFont typeface="Arial" panose="020B0604020202020204" pitchFamily="34" charset="0"/>
              <a:buChar char="•"/>
            </a:pPr>
            <a:r>
              <a:rPr lang="en-US" b="0" dirty="0">
                <a:solidFill>
                  <a:schemeClr val="bg1"/>
                </a:solidFill>
                <a:latin typeface="+mn-lt"/>
              </a:rPr>
              <a:t>Richard Jang – Sage 300 Product Manager – </a:t>
            </a:r>
            <a:r>
              <a:rPr lang="en-US" b="0" dirty="0">
                <a:solidFill>
                  <a:schemeClr val="bg1"/>
                </a:solidFill>
                <a:latin typeface="+mn-lt"/>
                <a:hlinkClick r:id="rId4"/>
              </a:rPr>
              <a:t>Richard.Jang@sage.com</a:t>
            </a:r>
            <a:endParaRPr lang="en-US" b="0" dirty="0">
              <a:solidFill>
                <a:schemeClr val="bg1"/>
              </a:solidFill>
              <a:latin typeface="+mn-lt"/>
            </a:endParaRPr>
          </a:p>
          <a:p>
            <a:pPr marL="342900" indent="-342900">
              <a:buClr>
                <a:srgbClr val="2E3456"/>
              </a:buClr>
              <a:buSzPct val="75000"/>
              <a:buFont typeface="Arial" panose="020B0604020202020204" pitchFamily="34" charset="0"/>
              <a:buChar char="•"/>
            </a:pPr>
            <a:r>
              <a:rPr lang="en-US" b="0" dirty="0">
                <a:solidFill>
                  <a:schemeClr val="bg1"/>
                </a:solidFill>
                <a:latin typeface="+mn-lt"/>
              </a:rPr>
              <a:t>Some observations with Claude:</a:t>
            </a:r>
          </a:p>
          <a:p>
            <a:pPr marL="1028494" lvl="2" indent="-342900">
              <a:buClr>
                <a:srgbClr val="2E3456"/>
              </a:buClr>
              <a:buSzPct val="75000"/>
              <a:buFont typeface="Arial" panose="020B0604020202020204" pitchFamily="34" charset="0"/>
              <a:buChar char="•"/>
            </a:pPr>
            <a:r>
              <a:rPr lang="en-US" sz="1600" b="0" dirty="0">
                <a:solidFill>
                  <a:schemeClr val="bg1"/>
                </a:solidFill>
                <a:latin typeface="+mn-lt"/>
              </a:rPr>
              <a:t>Occasionally need to specify the company (i.e., for SAMINC)</a:t>
            </a:r>
          </a:p>
          <a:p>
            <a:pPr marL="1028494" lvl="2" indent="-342900">
              <a:buClr>
                <a:srgbClr val="2E3456"/>
              </a:buClr>
              <a:buSzPct val="75000"/>
              <a:buFont typeface="Arial" panose="020B0604020202020204" pitchFamily="34" charset="0"/>
              <a:buChar char="•"/>
            </a:pPr>
            <a:r>
              <a:rPr lang="en-US" sz="1600" b="0" dirty="0">
                <a:solidFill>
                  <a:schemeClr val="bg1"/>
                </a:solidFill>
                <a:latin typeface="+mn-lt"/>
              </a:rPr>
              <a:t>Occasionally need to ask it again if it states cannot connect</a:t>
            </a:r>
          </a:p>
          <a:p>
            <a:pPr>
              <a:buClr>
                <a:srgbClr val="2E3456"/>
              </a:buClr>
              <a:buSzPct val="75000"/>
            </a:pPr>
            <a:endParaRPr lang="en-US" b="0" dirty="0">
              <a:solidFill>
                <a:schemeClr val="bg1"/>
              </a:solidFill>
              <a:latin typeface="+mn-lt"/>
            </a:endParaRPr>
          </a:p>
        </p:txBody>
      </p:sp>
    </p:spTree>
    <p:extLst>
      <p:ext uri="{BB962C8B-B14F-4D97-AF65-F5344CB8AC3E}">
        <p14:creationId xmlns:p14="http://schemas.microsoft.com/office/powerpoint/2010/main" val="2326030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12953B4-AF7E-7528-B25B-63E41BAD9D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2FE952-5664-4707-10B6-952783507C48}"/>
              </a:ext>
            </a:extLst>
          </p:cNvPr>
          <p:cNvSpPr>
            <a:spLocks noGrp="1"/>
          </p:cNvSpPr>
          <p:nvPr>
            <p:ph type="title"/>
          </p:nvPr>
        </p:nvSpPr>
        <p:spPr>
          <a:xfrm>
            <a:off x="411371" y="301486"/>
            <a:ext cx="11485767" cy="594360"/>
          </a:xfrm>
        </p:spPr>
        <p:txBody>
          <a:bodyPr/>
          <a:lstStyle/>
          <a:p>
            <a:r>
              <a:rPr lang="en-US" dirty="0"/>
              <a:t>Feedback</a:t>
            </a:r>
          </a:p>
        </p:txBody>
      </p:sp>
      <p:sp>
        <p:nvSpPr>
          <p:cNvPr id="5" name="Text Placeholder 2">
            <a:extLst>
              <a:ext uri="{FF2B5EF4-FFF2-40B4-BE49-F238E27FC236}">
                <a16:creationId xmlns:a16="http://schemas.microsoft.com/office/drawing/2014/main" id="{A7A3D23D-6E75-FB26-87D5-73E71A142724}"/>
              </a:ext>
            </a:extLst>
          </p:cNvPr>
          <p:cNvSpPr>
            <a:spLocks noGrp="1"/>
          </p:cNvSpPr>
          <p:nvPr>
            <p:ph type="body" sz="quarter" idx="11"/>
          </p:nvPr>
        </p:nvSpPr>
        <p:spPr>
          <a:xfrm>
            <a:off x="411370" y="1473582"/>
            <a:ext cx="10799969" cy="4466580"/>
          </a:xfrm>
        </p:spPr>
        <p:txBody>
          <a:bodyPr vert="horz" lIns="0" tIns="45720" rIns="0" bIns="45720" rtlCol="0" anchor="t">
            <a:noAutofit/>
          </a:bodyPr>
          <a:lstStyle/>
          <a:p>
            <a:r>
              <a:rPr lang="en-US" altLang="en-US" b="0" dirty="0">
                <a:solidFill>
                  <a:schemeClr val="bg1"/>
                </a:solidFill>
                <a:latin typeface="Sage Text" panose="02010503040201060103" pitchFamily="2" charset="0"/>
              </a:rPr>
              <a:t>Once again, on behalf of Sage and Sage 300, thank you for participating in this closed-beta evaluation of an upcoming technology – Model Context Protocol (MCP).</a:t>
            </a:r>
          </a:p>
          <a:p>
            <a:r>
              <a:rPr lang="en-US" altLang="en-US" b="0" dirty="0">
                <a:solidFill>
                  <a:schemeClr val="bg1"/>
                </a:solidFill>
                <a:latin typeface="Sage Text" panose="02010503040201060103" pitchFamily="2" charset="0"/>
              </a:rPr>
              <a:t>Your time is valuable, and we appreciate you taking time out of your busy schedule.</a:t>
            </a:r>
          </a:p>
          <a:p>
            <a:r>
              <a:rPr lang="en-US" altLang="en-US" b="0" dirty="0">
                <a:solidFill>
                  <a:schemeClr val="bg1"/>
                </a:solidFill>
                <a:latin typeface="Sage Text" panose="02010503040201060103" pitchFamily="2" charset="0"/>
              </a:rPr>
              <a:t>We are excited about this technology and feel it is important to you to leverage the power of AI with MCP technology.</a:t>
            </a:r>
          </a:p>
          <a:p>
            <a:r>
              <a:rPr lang="en-US" altLang="en-US" b="0" dirty="0">
                <a:solidFill>
                  <a:schemeClr val="bg1"/>
                </a:solidFill>
                <a:latin typeface="Sage Text" panose="02010503040201060103" pitchFamily="2" charset="0"/>
              </a:rPr>
              <a:t>We look forward to your feedback on this upcoming technology and feature. Also remember that the use of Claude as the AI interface will be changed at release time.</a:t>
            </a:r>
          </a:p>
          <a:p>
            <a:r>
              <a:rPr lang="en-US" altLang="en-US" b="0">
                <a:solidFill>
                  <a:schemeClr val="bg1"/>
                </a:solidFill>
                <a:latin typeface="Sage Text"/>
              </a:rPr>
              <a:t>A Teams meeting will be scheduled and recorded and made available for upcoming Sage events. Let </a:t>
            </a:r>
            <a:r>
              <a:rPr lang="en-US" altLang="en-US" b="0" dirty="0">
                <a:solidFill>
                  <a:schemeClr val="bg1"/>
                </a:solidFill>
                <a:latin typeface="Sage Text"/>
              </a:rPr>
              <a:t>your voice be heard!</a:t>
            </a:r>
            <a:endParaRPr lang="en-US" b="0" dirty="0">
              <a:solidFill>
                <a:schemeClr val="bg1"/>
              </a:solidFill>
              <a:latin typeface="Sage Text"/>
            </a:endParaRPr>
          </a:p>
          <a:p>
            <a:pPr>
              <a:buClr>
                <a:srgbClr val="2E3456"/>
              </a:buClr>
              <a:buSzPct val="75000"/>
            </a:pPr>
            <a:endParaRPr lang="en-US" b="0" dirty="0">
              <a:solidFill>
                <a:schemeClr val="bg1"/>
              </a:solidFill>
              <a:latin typeface="+mn-lt"/>
            </a:endParaRPr>
          </a:p>
        </p:txBody>
      </p:sp>
    </p:spTree>
    <p:extLst>
      <p:ext uri="{BB962C8B-B14F-4D97-AF65-F5344CB8AC3E}">
        <p14:creationId xmlns:p14="http://schemas.microsoft.com/office/powerpoint/2010/main" val="2640444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a:extLst>
              <a:ext uri="{FF2B5EF4-FFF2-40B4-BE49-F238E27FC236}">
                <a16:creationId xmlns:a16="http://schemas.microsoft.com/office/drawing/2014/main" id="{7429A88A-4F18-A5FE-E0D9-BA6E513CD17E}"/>
              </a:ext>
            </a:extLst>
          </p:cNvPr>
          <p:cNvSpPr>
            <a:spLocks noGrp="1" noChangeArrowheads="1"/>
          </p:cNvSpPr>
          <p:nvPr>
            <p:ph type="ctrTitle"/>
          </p:nvPr>
        </p:nvSpPr>
        <p:spPr>
          <a:xfrm>
            <a:off x="420577" y="310375"/>
            <a:ext cx="8077379" cy="595157"/>
          </a:xfrm>
        </p:spPr>
        <p:txBody>
          <a:bodyPr/>
          <a:lstStyle/>
          <a:p>
            <a:r>
              <a:rPr lang="en-US" altLang="en-US" dirty="0">
                <a:latin typeface="Sage Headline Black" panose="02010A03040201060103" pitchFamily="2" charset="0"/>
              </a:rPr>
              <a:t>How MCP adds value</a:t>
            </a:r>
          </a:p>
        </p:txBody>
      </p:sp>
      <p:sp>
        <p:nvSpPr>
          <p:cNvPr id="4" name="Subtitle 2">
            <a:extLst>
              <a:ext uri="{FF2B5EF4-FFF2-40B4-BE49-F238E27FC236}">
                <a16:creationId xmlns:a16="http://schemas.microsoft.com/office/drawing/2014/main" id="{7F17CD14-56F4-9CE1-8375-B1DBF62E70BF}"/>
              </a:ext>
            </a:extLst>
          </p:cNvPr>
          <p:cNvSpPr txBox="1">
            <a:spLocks noChangeArrowheads="1"/>
          </p:cNvSpPr>
          <p:nvPr/>
        </p:nvSpPr>
        <p:spPr bwMode="auto">
          <a:xfrm>
            <a:off x="341797" y="1640446"/>
            <a:ext cx="6931329" cy="4883707"/>
          </a:xfrm>
          <a:prstGeom prst="rect">
            <a:avLst/>
          </a:prstGeom>
        </p:spPr>
        <p:txBody>
          <a:bodyPr wrap="square" numCol="1" anchor="t" anchorCtr="0" compatLnSpc="1">
            <a:prstTxWarp prst="textNoShape">
              <a:avLst/>
            </a:prstTxWarp>
          </a:bodyPr>
          <a:lstStyle>
            <a:lvl1pPr marL="228531" indent="-228531" algn="l" defTabSz="914126" rtl="0" eaLnBrk="1" latinLnBrk="0" hangingPunct="1">
              <a:lnSpc>
                <a:spcPct val="100000"/>
              </a:lnSpc>
              <a:spcBef>
                <a:spcPts val="1000"/>
              </a:spcBef>
              <a:buFont typeface="Sage Text" panose="02010503040201060103" pitchFamily="50" charset="0"/>
              <a:buChar char="•"/>
              <a:defRPr lang="en-US" sz="2000" b="0" i="0" kern="1200" dirty="0" smtClean="0">
                <a:solidFill>
                  <a:schemeClr val="bg1"/>
                </a:solidFill>
                <a:latin typeface="Sage Text" panose="02010503040201060103" pitchFamily="2" charset="77"/>
                <a:ea typeface="+mn-ea"/>
                <a:cs typeface="+mn-cs"/>
              </a:defRPr>
            </a:lvl1pPr>
            <a:lvl2pPr marL="342797" indent="-342797" algn="l" defTabSz="914126" rtl="0" eaLnBrk="1" latinLnBrk="0" hangingPunct="1">
              <a:lnSpc>
                <a:spcPct val="100000"/>
              </a:lnSpc>
              <a:spcBef>
                <a:spcPts val="500"/>
              </a:spcBef>
              <a:buFont typeface="Sage Text" panose="02010503040201060103" pitchFamily="50" charset="0"/>
              <a:buChar char="•"/>
              <a:defRPr lang="en-US" sz="2000" b="0" i="0" kern="1200" dirty="0" smtClean="0">
                <a:solidFill>
                  <a:schemeClr val="bg1"/>
                </a:solidFill>
                <a:latin typeface="Sage Text" panose="02010503040201060103" pitchFamily="2" charset="77"/>
                <a:ea typeface="+mn-ea"/>
                <a:cs typeface="+mn-cs"/>
              </a:defRPr>
            </a:lvl2pPr>
            <a:lvl3pPr marL="685594" indent="-342797" algn="l" defTabSz="914126" rtl="0" eaLnBrk="1" latinLnBrk="0" hangingPunct="1">
              <a:lnSpc>
                <a:spcPct val="100000"/>
              </a:lnSpc>
              <a:spcBef>
                <a:spcPts val="500"/>
              </a:spcBef>
              <a:buFont typeface="Sage Text" panose="02010503040201060103" pitchFamily="50" charset="0"/>
              <a:buChar char="•"/>
              <a:defRPr lang="en-US" sz="1800" b="0" i="0" kern="1200" dirty="0" smtClean="0">
                <a:solidFill>
                  <a:schemeClr val="bg1"/>
                </a:solidFill>
                <a:latin typeface="Sage Text" panose="02010503040201060103" pitchFamily="2" charset="77"/>
                <a:ea typeface="+mn-ea"/>
                <a:cs typeface="+mn-cs"/>
              </a:defRPr>
            </a:lvl3pPr>
            <a:lvl4pPr marL="974433" indent="-285664" algn="l" defTabSz="914126"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056" indent="-285664" algn="l" defTabSz="914126"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3846" indent="-228531" algn="l" defTabSz="914126" rtl="0" eaLnBrk="1" latinLnBrk="0" hangingPunct="1">
              <a:lnSpc>
                <a:spcPct val="90000"/>
              </a:lnSpc>
              <a:spcBef>
                <a:spcPts val="500"/>
              </a:spcBef>
              <a:buFont typeface="Sage Text" panose="02010503040201060103" pitchFamily="50"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Sage Text" panose="02010503040201060103" pitchFamily="50"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Sage Text" panose="02010503040201060103" pitchFamily="50"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Sage Text" panose="02010503040201060103" pitchFamily="50" charset="0"/>
              <a:buChar char="•"/>
              <a:defRPr sz="1799" kern="1200">
                <a:solidFill>
                  <a:schemeClr val="tx1"/>
                </a:solidFill>
                <a:latin typeface="+mn-lt"/>
                <a:ea typeface="+mn-ea"/>
                <a:cs typeface="+mn-cs"/>
              </a:defRPr>
            </a:lvl9pPr>
          </a:lstStyle>
          <a:p>
            <a:pPr marL="0" indent="0">
              <a:buNone/>
            </a:pPr>
            <a:r>
              <a:rPr lang="en-US" altLang="en-US" sz="1600" dirty="0">
                <a:latin typeface="Sage Text" panose="02010503040201060103" pitchFamily="2" charset="0"/>
              </a:rPr>
              <a:t>Before we begin, you might be asking "why is this important to me?".</a:t>
            </a:r>
          </a:p>
          <a:p>
            <a:pPr marL="0" indent="0">
              <a:buNone/>
            </a:pPr>
            <a:endParaRPr lang="en-US" altLang="en-US" sz="1600" dirty="0">
              <a:latin typeface="Sage Text" panose="02010503040201060103" pitchFamily="2" charset="0"/>
            </a:endParaRPr>
          </a:p>
          <a:p>
            <a:pPr marL="0" indent="0">
              <a:buNone/>
            </a:pPr>
            <a:r>
              <a:rPr lang="en-US" altLang="en-US" sz="1600" dirty="0">
                <a:latin typeface="Sage Text" panose="02010503040201060103" pitchFamily="2" charset="0"/>
              </a:rPr>
              <a:t>MCP allows AI to access and interact with your specific data, leading to more relevant and customized answers and actions, rather than generic ones.</a:t>
            </a:r>
          </a:p>
          <a:p>
            <a:pPr marL="0" indent="0">
              <a:buNone/>
            </a:pPr>
            <a:r>
              <a:rPr lang="en-US" altLang="en-US" sz="1600" dirty="0">
                <a:latin typeface="Sage Text" panose="02010503040201060103" pitchFamily="2" charset="0"/>
              </a:rPr>
              <a:t>You can use AI to directly interact with Sage 300 without needing to write complex custom code.</a:t>
            </a:r>
          </a:p>
          <a:p>
            <a:pPr marL="0" indent="0">
              <a:buNone/>
            </a:pPr>
            <a:r>
              <a:rPr lang="en-US" altLang="en-US" sz="1600" dirty="0">
                <a:latin typeface="Sage Text" panose="02010503040201060103" pitchFamily="2" charset="0"/>
              </a:rPr>
              <a:t>MCP empowers AI models to perform multi-step workflows and  enable real-time context and interactions that are responsive to your needs.</a:t>
            </a:r>
          </a:p>
          <a:p>
            <a:pPr marL="0" indent="0">
              <a:buNone/>
            </a:pPr>
            <a:r>
              <a:rPr lang="en-US" altLang="en-US" sz="1600" dirty="0">
                <a:latin typeface="Sage Text" panose="02010503040201060103" pitchFamily="2" charset="0"/>
              </a:rPr>
              <a:t>MCP is a key step in building a future where AI is not confined to chat interfaces but is a deeply integrated, intelligent assistant that understands and acts upon the context of your digital work.</a:t>
            </a:r>
          </a:p>
          <a:p>
            <a:pPr marL="0" indent="0">
              <a:buNone/>
            </a:pPr>
            <a:r>
              <a:rPr lang="en-US" altLang="en-US" sz="1600" dirty="0">
                <a:latin typeface="Sage Text" panose="02010503040201060103" pitchFamily="2" charset="0"/>
              </a:rPr>
              <a:t>It is important because you have the questions, Sage 300 has the data, and MCP with the power of AI can answer those questions!</a:t>
            </a:r>
          </a:p>
          <a:p>
            <a:pPr marL="0" indent="0">
              <a:buNone/>
            </a:pPr>
            <a:endParaRPr lang="en-US" altLang="en-US" sz="1600" dirty="0">
              <a:latin typeface="Sage Text" panose="02010503040201060103" pitchFamily="2" charset="0"/>
            </a:endParaRPr>
          </a:p>
          <a:p>
            <a:pPr marL="0" indent="0">
              <a:buNone/>
            </a:pPr>
            <a:endParaRPr lang="en-US" altLang="en-US" sz="1600" dirty="0">
              <a:latin typeface="Sage Text" panose="02010503040201060103"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6F8833D1-8417-C559-AB52-E149BF2CECC3}"/>
              </a:ext>
            </a:extLst>
          </p:cNvPr>
          <p:cNvSpPr>
            <a:spLocks noGrp="1" noChangeArrowheads="1"/>
          </p:cNvSpPr>
          <p:nvPr>
            <p:ph type="title"/>
          </p:nvPr>
        </p:nvSpPr>
        <p:spPr>
          <a:xfrm>
            <a:off x="411055" y="302440"/>
            <a:ext cx="9709221" cy="593570"/>
          </a:xfrm>
        </p:spPr>
        <p:txBody>
          <a:bodyPr/>
          <a:lstStyle/>
          <a:p>
            <a:r>
              <a:rPr lang="en-US" altLang="en-US" dirty="0">
                <a:latin typeface="Sage Headline Black" panose="02010A03040201060103" pitchFamily="2" charset="0"/>
              </a:rPr>
              <a:t>MCP Case Study</a:t>
            </a:r>
          </a:p>
        </p:txBody>
      </p:sp>
      <p:sp>
        <p:nvSpPr>
          <p:cNvPr id="3" name="Text Placeholder 2">
            <a:extLst>
              <a:ext uri="{FF2B5EF4-FFF2-40B4-BE49-F238E27FC236}">
                <a16:creationId xmlns:a16="http://schemas.microsoft.com/office/drawing/2014/main" id="{86BE6A42-77B5-E309-5687-807CF579537C}"/>
              </a:ext>
            </a:extLst>
          </p:cNvPr>
          <p:cNvSpPr>
            <a:spLocks noGrp="1"/>
          </p:cNvSpPr>
          <p:nvPr>
            <p:ph type="body" sz="quarter" idx="11"/>
          </p:nvPr>
        </p:nvSpPr>
        <p:spPr>
          <a:xfrm>
            <a:off x="418991" y="1409414"/>
            <a:ext cx="4579271" cy="4153186"/>
          </a:xfrm>
        </p:spPr>
        <p:txBody>
          <a:bodyPr/>
          <a:lstStyle/>
          <a:p>
            <a:pPr>
              <a:defRPr/>
            </a:pPr>
            <a:r>
              <a:rPr lang="en-US" dirty="0"/>
              <a:t>Case Study Expectations</a:t>
            </a:r>
          </a:p>
          <a:p>
            <a:pPr lvl="1">
              <a:defRPr/>
            </a:pPr>
            <a:r>
              <a:rPr lang="en-US" dirty="0"/>
              <a:t>What's involved in the evaluation?</a:t>
            </a:r>
          </a:p>
          <a:p>
            <a:pPr>
              <a:defRPr/>
            </a:pPr>
            <a:r>
              <a:rPr dirty="0"/>
              <a:t>Model Context Protocol</a:t>
            </a:r>
          </a:p>
          <a:p>
            <a:pPr lvl="1">
              <a:defRPr/>
            </a:pPr>
            <a:r>
              <a:rPr dirty="0"/>
              <a:t>What is MCP and what does it provide?</a:t>
            </a:r>
          </a:p>
          <a:p>
            <a:pPr>
              <a:defRPr/>
            </a:pPr>
            <a:r>
              <a:rPr dirty="0"/>
              <a:t>AI Front-end</a:t>
            </a:r>
          </a:p>
          <a:p>
            <a:pPr lvl="1">
              <a:defRPr/>
            </a:pPr>
            <a:r>
              <a:rPr dirty="0"/>
              <a:t>What is Claude?</a:t>
            </a:r>
          </a:p>
        </p:txBody>
      </p:sp>
      <p:sp>
        <p:nvSpPr>
          <p:cNvPr id="2" name="Text Placeholder 2">
            <a:extLst>
              <a:ext uri="{FF2B5EF4-FFF2-40B4-BE49-F238E27FC236}">
                <a16:creationId xmlns:a16="http://schemas.microsoft.com/office/drawing/2014/main" id="{5284DB33-B9EB-1A3D-8B7D-FCBB66086018}"/>
              </a:ext>
            </a:extLst>
          </p:cNvPr>
          <p:cNvSpPr txBox="1">
            <a:spLocks/>
          </p:cNvSpPr>
          <p:nvPr/>
        </p:nvSpPr>
        <p:spPr>
          <a:xfrm>
            <a:off x="6896564" y="1352407"/>
            <a:ext cx="4579271" cy="4153186"/>
          </a:xfrm>
          <a:prstGeom prst="rect">
            <a:avLst/>
          </a:prstGeom>
        </p:spPr>
        <p:txBody>
          <a:bodyPr vert="horz" lIns="0" tIns="45720" rIns="0" bIns="45720" rtlCol="0">
            <a:noAutofit/>
          </a:bodyPr>
          <a:lstStyle>
            <a:lvl1pPr marL="0" indent="0" algn="l" defTabSz="914126" rtl="0" eaLnBrk="1" latinLnBrk="0" hangingPunct="1">
              <a:lnSpc>
                <a:spcPct val="100000"/>
              </a:lnSpc>
              <a:spcBef>
                <a:spcPts val="2399"/>
              </a:spcBef>
              <a:buFont typeface="Sage Text" panose="02010503040201060103" pitchFamily="50" charset="0"/>
              <a:buNone/>
              <a:defRPr lang="en-US" sz="2000" b="1" i="0" kern="1200">
                <a:solidFill>
                  <a:schemeClr val="tx2"/>
                </a:solidFill>
                <a:latin typeface="Sage Text" panose="02010503040201060103" pitchFamily="2" charset="77"/>
                <a:ea typeface="+mn-ea"/>
                <a:cs typeface="+mn-cs"/>
              </a:defRPr>
            </a:lvl1pPr>
            <a:lvl2pPr marL="0" indent="0" algn="l" defTabSz="914126" rtl="0" eaLnBrk="1" latinLnBrk="0" hangingPunct="1">
              <a:lnSpc>
                <a:spcPct val="100000"/>
              </a:lnSpc>
              <a:spcBef>
                <a:spcPts val="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685594" indent="-342797" algn="l" defTabSz="914126" rtl="0" eaLnBrk="1" latinLnBrk="0" hangingPunct="1">
              <a:lnSpc>
                <a:spcPct val="100000"/>
              </a:lnSpc>
              <a:spcBef>
                <a:spcPts val="500"/>
              </a:spcBef>
              <a:buFont typeface="Sage Text" panose="02010503040201060103" pitchFamily="50" charset="0"/>
              <a:buChar char="•"/>
              <a:defRPr lang="en-US" sz="1800" b="0" i="0" kern="1200">
                <a:solidFill>
                  <a:schemeClr val="bg1"/>
                </a:solidFill>
                <a:latin typeface="Sage Text" panose="02010503040201060103" pitchFamily="2" charset="77"/>
                <a:ea typeface="+mn-ea"/>
                <a:cs typeface="+mn-cs"/>
              </a:defRPr>
            </a:lvl3pPr>
            <a:lvl4pPr marL="974433" indent="-285664" algn="l" defTabSz="914126" rtl="0" eaLnBrk="1" latinLnBrk="0" hangingPunct="1">
              <a:lnSpc>
                <a:spcPct val="100000"/>
              </a:lnSpc>
              <a:spcBef>
                <a:spcPts val="500"/>
              </a:spcBef>
              <a:buFont typeface="Sage Text" panose="02010503040201060103" pitchFamily="50" charset="0"/>
              <a:buChar char="•"/>
              <a:defRPr lang="en-US" sz="1600" b="0" i="0" kern="1200">
                <a:solidFill>
                  <a:schemeClr val="bg1"/>
                </a:solidFill>
                <a:latin typeface="Sage Text" panose="02010503040201060103" pitchFamily="2" charset="77"/>
                <a:ea typeface="+mn-ea"/>
                <a:cs typeface="+mn-cs"/>
              </a:defRPr>
            </a:lvl4pPr>
            <a:lvl5pPr marL="1314056" indent="-285664" algn="l" defTabSz="914126" rtl="0" eaLnBrk="1" latinLnBrk="0" hangingPunct="1">
              <a:lnSpc>
                <a:spcPct val="100000"/>
              </a:lnSpc>
              <a:spcBef>
                <a:spcPts val="500"/>
              </a:spcBef>
              <a:buFont typeface="Sage Text" panose="02010503040201060103" pitchFamily="50" charset="0"/>
              <a:buChar char="•"/>
              <a:defRPr lang="en-US" sz="1400" b="0" i="0" kern="1200">
                <a:solidFill>
                  <a:schemeClr val="bg1"/>
                </a:solidFill>
                <a:latin typeface="Sage Text" panose="02010503040201060103" pitchFamily="2" charset="77"/>
                <a:ea typeface="+mn-ea"/>
                <a:cs typeface="+mn-cs"/>
              </a:defRPr>
            </a:lvl5pPr>
            <a:lvl6pPr marL="2513846" indent="-228531" algn="l" defTabSz="914126" rtl="0" eaLnBrk="1" latinLnBrk="0" hangingPunct="1">
              <a:lnSpc>
                <a:spcPct val="90000"/>
              </a:lnSpc>
              <a:spcBef>
                <a:spcPts val="500"/>
              </a:spcBef>
              <a:buFont typeface="Sage Text" panose="02010503040201060103" pitchFamily="50"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Sage Text" panose="02010503040201060103" pitchFamily="50"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Sage Text" panose="02010503040201060103" pitchFamily="50"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Sage Text" panose="02010503040201060103" pitchFamily="50" charset="0"/>
              <a:buChar char="•"/>
              <a:defRPr sz="1799" kern="1200">
                <a:solidFill>
                  <a:schemeClr val="tx1"/>
                </a:solidFill>
                <a:latin typeface="+mn-lt"/>
                <a:ea typeface="+mn-ea"/>
                <a:cs typeface="+mn-cs"/>
              </a:defRPr>
            </a:lvl9pPr>
          </a:lstStyle>
          <a:p>
            <a:pPr>
              <a:defRPr/>
            </a:pPr>
            <a:r>
              <a:rPr lang="en-US" dirty="0"/>
              <a:t>MCP Architecture</a:t>
            </a:r>
          </a:p>
          <a:p>
            <a:pPr lvl="1">
              <a:defRPr/>
            </a:pPr>
            <a:r>
              <a:rPr lang="en-US" dirty="0"/>
              <a:t>Understanding the architecture</a:t>
            </a:r>
          </a:p>
          <a:p>
            <a:pPr>
              <a:defRPr/>
            </a:pPr>
            <a:r>
              <a:rPr lang="en-US" dirty="0"/>
              <a:t>Running the Evaluation</a:t>
            </a:r>
          </a:p>
          <a:p>
            <a:pPr lvl="1">
              <a:defRPr/>
            </a:pPr>
            <a:r>
              <a:rPr lang="en-US" dirty="0"/>
              <a:t>Sage 300 MCP Configuration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8785" name="Picture Placeholder 7">
            <a:extLst>
              <a:ext uri="{FF2B5EF4-FFF2-40B4-BE49-F238E27FC236}">
                <a16:creationId xmlns:a16="http://schemas.microsoft.com/office/drawing/2014/main" id="{DA809B02-B2D8-A9C1-CAFB-81DE0A08E9FB}"/>
              </a:ext>
            </a:extLst>
          </p:cNvPr>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10023" t="-887" r="12766" b="887"/>
          <a:stretch>
            <a:fillRect/>
          </a:stretch>
        </p:blipFill>
        <p:spPr bwMode="auto">
          <a:xfrm>
            <a:off x="3656647" y="-10217"/>
            <a:ext cx="8544874" cy="6224555"/>
          </a:xfrm>
        </p:spPr>
      </p:pic>
      <p:sp>
        <p:nvSpPr>
          <p:cNvPr id="118786" name="Slide Number Placeholder 1">
            <a:extLst>
              <a:ext uri="{FF2B5EF4-FFF2-40B4-BE49-F238E27FC236}">
                <a16:creationId xmlns:a16="http://schemas.microsoft.com/office/drawing/2014/main" id="{A431A486-9349-FEB8-FA46-2D857BF508B5}"/>
              </a:ext>
            </a:extLst>
          </p:cNvPr>
          <p:cNvSpPr>
            <a:spLocks noGrp="1" noChangeArrowheads="1"/>
          </p:cNvSpPr>
          <p:nvPr>
            <p:ph type="sldNum" sz="quarter" idx="2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12626">
              <a:defRPr>
                <a:solidFill>
                  <a:schemeClr val="tx1"/>
                </a:solidFill>
                <a:latin typeface="Sage Text" panose="02010503040201060103" pitchFamily="2" charset="0"/>
              </a:defRPr>
            </a:lvl1pPr>
            <a:lvl2pPr marL="742727" indent="-285664" defTabSz="412626">
              <a:defRPr>
                <a:solidFill>
                  <a:schemeClr val="tx1"/>
                </a:solidFill>
                <a:latin typeface="Sage Text" panose="02010503040201060103" pitchFamily="2" charset="0"/>
              </a:defRPr>
            </a:lvl2pPr>
            <a:lvl3pPr marL="1142657" indent="-228531" defTabSz="412626">
              <a:defRPr>
                <a:solidFill>
                  <a:schemeClr val="tx1"/>
                </a:solidFill>
                <a:latin typeface="Sage Text" panose="02010503040201060103" pitchFamily="2" charset="0"/>
              </a:defRPr>
            </a:lvl3pPr>
            <a:lvl4pPr marL="1599720" indent="-228531" defTabSz="412626">
              <a:defRPr>
                <a:solidFill>
                  <a:schemeClr val="tx1"/>
                </a:solidFill>
                <a:latin typeface="Sage Text" panose="02010503040201060103" pitchFamily="2" charset="0"/>
              </a:defRPr>
            </a:lvl4pPr>
            <a:lvl5pPr marL="2056783" indent="-228531" defTabSz="412626">
              <a:defRPr>
                <a:solidFill>
                  <a:schemeClr val="tx1"/>
                </a:solidFill>
                <a:latin typeface="Sage Text" panose="02010503040201060103" pitchFamily="2" charset="0"/>
              </a:defRPr>
            </a:lvl5pPr>
            <a:lvl6pPr marL="2513846" indent="-228531" defTabSz="412626" fontAlgn="base">
              <a:spcBef>
                <a:spcPct val="0"/>
              </a:spcBef>
              <a:spcAft>
                <a:spcPct val="0"/>
              </a:spcAft>
              <a:defRPr>
                <a:solidFill>
                  <a:schemeClr val="tx1"/>
                </a:solidFill>
                <a:latin typeface="Sage Text" panose="02010503040201060103" pitchFamily="2" charset="0"/>
              </a:defRPr>
            </a:lvl6pPr>
            <a:lvl7pPr marL="2970908" indent="-228531" defTabSz="412626" fontAlgn="base">
              <a:spcBef>
                <a:spcPct val="0"/>
              </a:spcBef>
              <a:spcAft>
                <a:spcPct val="0"/>
              </a:spcAft>
              <a:defRPr>
                <a:solidFill>
                  <a:schemeClr val="tx1"/>
                </a:solidFill>
                <a:latin typeface="Sage Text" panose="02010503040201060103" pitchFamily="2" charset="0"/>
              </a:defRPr>
            </a:lvl7pPr>
            <a:lvl8pPr marL="3427971" indent="-228531" defTabSz="412626" fontAlgn="base">
              <a:spcBef>
                <a:spcPct val="0"/>
              </a:spcBef>
              <a:spcAft>
                <a:spcPct val="0"/>
              </a:spcAft>
              <a:defRPr>
                <a:solidFill>
                  <a:schemeClr val="tx1"/>
                </a:solidFill>
                <a:latin typeface="Sage Text" panose="02010503040201060103" pitchFamily="2" charset="0"/>
              </a:defRPr>
            </a:lvl8pPr>
            <a:lvl9pPr marL="3885034" indent="-228531" defTabSz="412626" fontAlgn="base">
              <a:spcBef>
                <a:spcPct val="0"/>
              </a:spcBef>
              <a:spcAft>
                <a:spcPct val="0"/>
              </a:spcAft>
              <a:defRPr>
                <a:solidFill>
                  <a:schemeClr val="tx1"/>
                </a:solidFill>
                <a:latin typeface="Sage Text" panose="02010503040201060103" pitchFamily="2" charset="0"/>
              </a:defRPr>
            </a:lvl9pPr>
          </a:lstStyle>
          <a:p>
            <a:pPr fontAlgn="base">
              <a:spcBef>
                <a:spcPct val="0"/>
              </a:spcBef>
              <a:spcAft>
                <a:spcPct val="0"/>
              </a:spcAft>
            </a:pPr>
            <a:r>
              <a:rPr altLang="en-US">
                <a:solidFill>
                  <a:schemeClr val="tx2"/>
                </a:solidFill>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t>Page </a:t>
            </a:r>
            <a:fld id="{9EB89236-2730-4A83-B95C-175A5229CB0A}" type="slidenum">
              <a:rPr altLang="en-US" smtClean="0">
                <a:solidFill>
                  <a:schemeClr val="tx2"/>
                </a:solidFill>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rPr>
              <a:pPr fontAlgn="base">
                <a:spcBef>
                  <a:spcPct val="0"/>
                </a:spcBef>
                <a:spcAft>
                  <a:spcPct val="0"/>
                </a:spcAft>
              </a:pPr>
              <a:t>5</a:t>
            </a:fld>
            <a:endParaRPr altLang="en-US">
              <a:solidFill>
                <a:schemeClr val="tx2"/>
              </a:solidFill>
              <a:latin typeface="Sage Text Light" panose="02010303040201060103" pitchFamily="2" charset="0"/>
              <a:ea typeface="Sage Text" panose="02010503040201060103" pitchFamily="2" charset="0"/>
              <a:cs typeface="Sage Text" panose="02010503040201060103" pitchFamily="2" charset="0"/>
              <a:sym typeface="Sage Text" panose="02010503040201060103" pitchFamily="2" charset="0"/>
            </a:endParaRPr>
          </a:p>
        </p:txBody>
      </p:sp>
      <p:sp>
        <p:nvSpPr>
          <p:cNvPr id="5" name="Text Placeholder 4">
            <a:extLst>
              <a:ext uri="{FF2B5EF4-FFF2-40B4-BE49-F238E27FC236}">
                <a16:creationId xmlns:a16="http://schemas.microsoft.com/office/drawing/2014/main" id="{A240E1F9-E263-C399-F944-AFB3707616C5}"/>
              </a:ext>
            </a:extLst>
          </p:cNvPr>
          <p:cNvSpPr>
            <a:spLocks noGrp="1"/>
          </p:cNvSpPr>
          <p:nvPr>
            <p:ph type="body" sz="quarter" idx="19"/>
          </p:nvPr>
        </p:nvSpPr>
        <p:spPr>
          <a:xfrm>
            <a:off x="418991" y="1714500"/>
            <a:ext cx="4538020" cy="4495800"/>
          </a:xfrm>
        </p:spPr>
        <p:txBody>
          <a:bodyPr/>
          <a:lstStyle/>
          <a:p>
            <a:pPr marL="342900" indent="-342900">
              <a:buFont typeface="Arial" panose="020B0604020202020204" pitchFamily="34" charset="0"/>
              <a:buChar char="•"/>
              <a:defRPr/>
            </a:pPr>
            <a:r>
              <a:rPr lang="en-US" sz="1800" dirty="0"/>
              <a:t>Simple and straight forward</a:t>
            </a:r>
          </a:p>
          <a:p>
            <a:pPr marL="342900" indent="-342900">
              <a:buFont typeface="Arial" panose="020B0604020202020204" pitchFamily="34" charset="0"/>
              <a:buChar char="•"/>
              <a:defRPr/>
            </a:pPr>
            <a:r>
              <a:rPr lang="en-US" sz="1800" dirty="0"/>
              <a:t>Download the virtual machine</a:t>
            </a:r>
          </a:p>
          <a:p>
            <a:pPr marL="342900" indent="-342900">
              <a:buFont typeface="Arial" panose="020B0604020202020204" pitchFamily="34" charset="0"/>
              <a:buChar char="•"/>
              <a:defRPr/>
            </a:pPr>
            <a:r>
              <a:rPr lang="en-US" sz="1800" dirty="0"/>
              <a:t>Configure Claude with your email</a:t>
            </a:r>
          </a:p>
          <a:p>
            <a:pPr marL="342900" indent="-342900">
              <a:buFont typeface="Arial" panose="020B0604020202020204" pitchFamily="34" charset="0"/>
              <a:buChar char="•"/>
              <a:defRPr/>
            </a:pPr>
            <a:r>
              <a:rPr lang="en-US" sz="1800" dirty="0"/>
              <a:t>Run the Sage 300 MCP Configuration</a:t>
            </a:r>
          </a:p>
          <a:p>
            <a:pPr marL="342900" indent="-342900">
              <a:buFont typeface="Arial" panose="020B0604020202020204" pitchFamily="34" charset="0"/>
              <a:buChar char="•"/>
              <a:defRPr/>
            </a:pPr>
            <a:r>
              <a:rPr lang="en-US" sz="1800" dirty="0"/>
              <a:t>Determine if you want to access local sample data (Sage 300 2025) or access your live data (Sage 300 Web API access) on your installation of Sage 300</a:t>
            </a:r>
          </a:p>
          <a:p>
            <a:pPr marL="342900" indent="-342900">
              <a:buFont typeface="Arial" panose="020B0604020202020204" pitchFamily="34" charset="0"/>
              <a:buChar char="•"/>
              <a:defRPr/>
            </a:pPr>
            <a:r>
              <a:rPr lang="en-US" sz="1800" dirty="0"/>
              <a:t>How fun and experiment with meaningful requests</a:t>
            </a:r>
          </a:p>
          <a:p>
            <a:pPr marL="342900" indent="-342900">
              <a:buFont typeface="Arial" panose="020B0604020202020204" pitchFamily="34" charset="0"/>
              <a:buChar char="•"/>
              <a:defRPr/>
            </a:pPr>
            <a:r>
              <a:rPr lang="en-US" sz="1800" dirty="0"/>
              <a:t>Give us feedback</a:t>
            </a:r>
          </a:p>
          <a:p>
            <a:pPr marL="514299" lvl="1" indent="-342900">
              <a:buFont typeface="Arial" panose="020B0604020202020204" pitchFamily="34" charset="0"/>
              <a:buChar char="•"/>
              <a:defRPr/>
            </a:pPr>
            <a:r>
              <a:rPr lang="en-US" sz="1600" dirty="0"/>
              <a:t>Note: Feedback on the AI – MCP – Sage 300 concept and not the Claude UI</a:t>
            </a:r>
            <a:endParaRPr sz="1600" dirty="0"/>
          </a:p>
        </p:txBody>
      </p:sp>
      <p:sp>
        <p:nvSpPr>
          <p:cNvPr id="6" name="Title 1">
            <a:extLst>
              <a:ext uri="{FF2B5EF4-FFF2-40B4-BE49-F238E27FC236}">
                <a16:creationId xmlns:a16="http://schemas.microsoft.com/office/drawing/2014/main" id="{75CB9838-1D45-8C08-93D6-56F31143AA8B}"/>
              </a:ext>
            </a:extLst>
          </p:cNvPr>
          <p:cNvSpPr>
            <a:spLocks noGrp="1"/>
          </p:cNvSpPr>
          <p:nvPr>
            <p:ph type="title"/>
          </p:nvPr>
        </p:nvSpPr>
        <p:spPr>
          <a:xfrm>
            <a:off x="411372" y="301486"/>
            <a:ext cx="8925133" cy="594360"/>
          </a:xfrm>
        </p:spPr>
        <p:txBody>
          <a:bodyPr/>
          <a:lstStyle/>
          <a:p>
            <a:r>
              <a:rPr lang="en-US" sz="4000" dirty="0"/>
              <a:t>What’s involved in the evaluation?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A650D-5C46-3BE2-F581-E4A9044A5E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C3BA1B-BC12-2CCD-8E63-CE32102D4026}"/>
              </a:ext>
            </a:extLst>
          </p:cNvPr>
          <p:cNvSpPr>
            <a:spLocks noGrp="1"/>
          </p:cNvSpPr>
          <p:nvPr>
            <p:ph type="title"/>
          </p:nvPr>
        </p:nvSpPr>
        <p:spPr/>
        <p:txBody>
          <a:bodyPr/>
          <a:lstStyle/>
          <a:p>
            <a:r>
              <a:rPr lang="en-US" dirty="0"/>
              <a:t>What is MCP and what does it provide?</a:t>
            </a:r>
          </a:p>
        </p:txBody>
      </p:sp>
      <p:sp>
        <p:nvSpPr>
          <p:cNvPr id="3" name="Text Placeholder 2">
            <a:extLst>
              <a:ext uri="{FF2B5EF4-FFF2-40B4-BE49-F238E27FC236}">
                <a16:creationId xmlns:a16="http://schemas.microsoft.com/office/drawing/2014/main" id="{2877E8D9-141D-5C1B-7331-5AEAD7BD5BE2}"/>
              </a:ext>
            </a:extLst>
          </p:cNvPr>
          <p:cNvSpPr>
            <a:spLocks noGrp="1"/>
          </p:cNvSpPr>
          <p:nvPr>
            <p:ph type="body" sz="quarter" idx="12"/>
          </p:nvPr>
        </p:nvSpPr>
        <p:spPr>
          <a:xfrm>
            <a:off x="411372" y="2324388"/>
            <a:ext cx="4978776" cy="761583"/>
          </a:xfrm>
        </p:spPr>
        <p:txBody>
          <a:bodyPr/>
          <a:lstStyle/>
          <a:p>
            <a:pPr algn="ctr">
              <a:buClr>
                <a:srgbClr val="2E3456"/>
              </a:buClr>
              <a:buSzPct val="75000"/>
            </a:pPr>
            <a:r>
              <a:rPr lang="en-US" dirty="0">
                <a:latin typeface="+mn-lt"/>
              </a:rPr>
              <a:t>Model Context protocol (MCP) is an open protocol that standardizes how applications provide context to Large Language Models (LLMs). It enables secure integration between LLMs and various data sources and tools.</a:t>
            </a:r>
          </a:p>
          <a:p>
            <a:pPr algn="ctr">
              <a:buClr>
                <a:srgbClr val="2E3456"/>
              </a:buClr>
              <a:buSzPct val="75000"/>
            </a:pPr>
            <a:endParaRPr lang="en-US" dirty="0">
              <a:latin typeface="+mn-lt"/>
            </a:endParaRPr>
          </a:p>
          <a:p>
            <a:pPr algn="ctr">
              <a:buClr>
                <a:srgbClr val="2E3456"/>
              </a:buClr>
              <a:buSzPct val="75000"/>
            </a:pPr>
            <a:r>
              <a:rPr lang="en-US" dirty="0">
                <a:latin typeface="+mn-lt"/>
              </a:rPr>
              <a:t>Sage 300 has created a numerous MCP Servers leveraging a preview version of the ModelContextProtocol package from Microsoft with hosting and dependency injection extensions.</a:t>
            </a:r>
          </a:p>
          <a:p>
            <a:pPr algn="ctr">
              <a:buClr>
                <a:srgbClr val="2E3456"/>
              </a:buClr>
              <a:buSzPct val="75000"/>
            </a:pPr>
            <a:endParaRPr lang="en-US" dirty="0">
              <a:latin typeface="+mn-lt"/>
            </a:endParaRPr>
          </a:p>
          <a:p>
            <a:pPr algn="ctr">
              <a:buClr>
                <a:srgbClr val="2E3456"/>
              </a:buClr>
              <a:buSzPct val="75000"/>
            </a:pPr>
            <a:r>
              <a:rPr lang="en-US" dirty="0">
                <a:latin typeface="+mn-lt"/>
              </a:rPr>
              <a:t>The Sage 300 MCP Servers in turn access the Sage 300 Web API as the data source for fulfilling the request from the front end. The Sage 300 Web API already provides secure, and access-rights based permissions to the requested data.</a:t>
            </a:r>
          </a:p>
          <a:p>
            <a:pPr algn="ctr">
              <a:buClr>
                <a:srgbClr val="2E3456"/>
              </a:buClr>
              <a:buSzPct val="75000"/>
            </a:pPr>
            <a:r>
              <a:rPr lang="en-US" dirty="0">
                <a:latin typeface="+mn-lt"/>
              </a:rPr>
              <a:t> </a:t>
            </a:r>
          </a:p>
          <a:p>
            <a:pPr algn="ctr">
              <a:buClr>
                <a:srgbClr val="2E3456"/>
              </a:buClr>
              <a:buSzPct val="75000"/>
            </a:pPr>
            <a:endParaRPr lang="en-US" dirty="0">
              <a:latin typeface="+mn-lt"/>
            </a:endParaRPr>
          </a:p>
        </p:txBody>
      </p:sp>
      <p:sp>
        <p:nvSpPr>
          <p:cNvPr id="4" name="Slide Number Placeholder 3">
            <a:extLst>
              <a:ext uri="{FF2B5EF4-FFF2-40B4-BE49-F238E27FC236}">
                <a16:creationId xmlns:a16="http://schemas.microsoft.com/office/drawing/2014/main" id="{078260E1-E4EB-8DDD-7526-CDB870105BF9}"/>
              </a:ext>
            </a:extLst>
          </p:cNvPr>
          <p:cNvSpPr>
            <a:spLocks noGrp="1"/>
          </p:cNvSpPr>
          <p:nvPr>
            <p:ph type="sldNum" sz="quarter" idx="10"/>
          </p:nvPr>
        </p:nvSpPr>
        <p:spPr/>
        <p:txBody>
          <a:bodyPr/>
          <a:lstStyle/>
          <a:p>
            <a:r>
              <a:rPr lang="en-US" kern="1200">
                <a:solidFill>
                  <a:srgbClr val="00D639"/>
                </a:solidFill>
              </a:rPr>
              <a:t>Page </a:t>
            </a:r>
            <a:fld id="{888928BD-9DD5-4B49-B597-3FD2BD4272DD}" type="slidenum">
              <a:rPr lang="en-US" kern="1200">
                <a:solidFill>
                  <a:srgbClr val="00D639"/>
                </a:solidFill>
              </a:rPr>
              <a:pPr/>
              <a:t>6</a:t>
            </a:fld>
            <a:endParaRPr lang="en-US" kern="1200" dirty="0">
              <a:solidFill>
                <a:srgbClr val="00D639"/>
              </a:solidFill>
            </a:endParaRPr>
          </a:p>
        </p:txBody>
      </p:sp>
      <p:sp>
        <p:nvSpPr>
          <p:cNvPr id="5" name="Text Placeholder 3">
            <a:extLst>
              <a:ext uri="{FF2B5EF4-FFF2-40B4-BE49-F238E27FC236}">
                <a16:creationId xmlns:a16="http://schemas.microsoft.com/office/drawing/2014/main" id="{8E424833-30A1-545F-34D6-CCDC3E9AB736}"/>
              </a:ext>
            </a:extLst>
          </p:cNvPr>
          <p:cNvSpPr txBox="1">
            <a:spLocks/>
          </p:cNvSpPr>
          <p:nvPr/>
        </p:nvSpPr>
        <p:spPr>
          <a:xfrm>
            <a:off x="6593740" y="674913"/>
            <a:ext cx="2335845" cy="594360"/>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lgn="ctr" defTabSz="914126">
              <a:buNone/>
            </a:pPr>
            <a:r>
              <a:rPr lang="en-US" sz="2399" b="1" dirty="0"/>
              <a:t>MCP Server(s)</a:t>
            </a:r>
          </a:p>
        </p:txBody>
      </p:sp>
      <p:sp>
        <p:nvSpPr>
          <p:cNvPr id="7" name="Text Placeholder 3">
            <a:extLst>
              <a:ext uri="{FF2B5EF4-FFF2-40B4-BE49-F238E27FC236}">
                <a16:creationId xmlns:a16="http://schemas.microsoft.com/office/drawing/2014/main" id="{14EB66A3-1EF0-6D09-BC52-E340E32A0135}"/>
              </a:ext>
            </a:extLst>
          </p:cNvPr>
          <p:cNvSpPr txBox="1">
            <a:spLocks/>
          </p:cNvSpPr>
          <p:nvPr/>
        </p:nvSpPr>
        <p:spPr>
          <a:xfrm>
            <a:off x="10043569" y="1735185"/>
            <a:ext cx="1402880" cy="594360"/>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lgn="ctr" defTabSz="914126">
              <a:buNone/>
            </a:pPr>
            <a:r>
              <a:rPr lang="en-US" sz="2000" b="1" dirty="0"/>
              <a:t>Database</a:t>
            </a:r>
          </a:p>
        </p:txBody>
      </p:sp>
      <p:sp>
        <p:nvSpPr>
          <p:cNvPr id="6" name="Text Placeholder 3">
            <a:extLst>
              <a:ext uri="{FF2B5EF4-FFF2-40B4-BE49-F238E27FC236}">
                <a16:creationId xmlns:a16="http://schemas.microsoft.com/office/drawing/2014/main" id="{03B874F4-0ACF-0833-C15D-BE8AC197EC97}"/>
              </a:ext>
            </a:extLst>
          </p:cNvPr>
          <p:cNvSpPr txBox="1">
            <a:spLocks/>
          </p:cNvSpPr>
          <p:nvPr/>
        </p:nvSpPr>
        <p:spPr>
          <a:xfrm>
            <a:off x="8738832" y="1353639"/>
            <a:ext cx="1304737" cy="594360"/>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lgn="ctr" defTabSz="914126">
              <a:buNone/>
            </a:pPr>
            <a:r>
              <a:rPr lang="en-US" sz="2000" b="1" dirty="0"/>
              <a:t>Web API</a:t>
            </a:r>
          </a:p>
        </p:txBody>
      </p:sp>
    </p:spTree>
    <p:extLst>
      <p:ext uri="{BB962C8B-B14F-4D97-AF65-F5344CB8AC3E}">
        <p14:creationId xmlns:p14="http://schemas.microsoft.com/office/powerpoint/2010/main" val="236852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CAA9-2003-D740-95DB-A7E5C17B17EF}"/>
              </a:ext>
            </a:extLst>
          </p:cNvPr>
          <p:cNvSpPr>
            <a:spLocks noGrp="1"/>
          </p:cNvSpPr>
          <p:nvPr>
            <p:ph type="title"/>
          </p:nvPr>
        </p:nvSpPr>
        <p:spPr>
          <a:xfrm>
            <a:off x="411372" y="301486"/>
            <a:ext cx="5968801" cy="594360"/>
          </a:xfrm>
        </p:spPr>
        <p:txBody>
          <a:bodyPr/>
          <a:lstStyle/>
          <a:p>
            <a:r>
              <a:rPr lang="en-US" dirty="0"/>
              <a:t>What is Claude?</a:t>
            </a:r>
          </a:p>
        </p:txBody>
      </p:sp>
      <p:sp>
        <p:nvSpPr>
          <p:cNvPr id="3" name="Text Placeholder 2">
            <a:extLst>
              <a:ext uri="{FF2B5EF4-FFF2-40B4-BE49-F238E27FC236}">
                <a16:creationId xmlns:a16="http://schemas.microsoft.com/office/drawing/2014/main" id="{8E9CF0A1-B8FA-7349-9559-C68F578A3461}"/>
              </a:ext>
            </a:extLst>
          </p:cNvPr>
          <p:cNvSpPr>
            <a:spLocks noGrp="1"/>
          </p:cNvSpPr>
          <p:nvPr>
            <p:ph type="body" sz="quarter" idx="11"/>
          </p:nvPr>
        </p:nvSpPr>
        <p:spPr>
          <a:xfrm>
            <a:off x="411372" y="1473582"/>
            <a:ext cx="5783172" cy="4466580"/>
          </a:xfrm>
        </p:spPr>
        <p:txBody>
          <a:bodyPr/>
          <a:lstStyle/>
          <a:p>
            <a:pPr algn="ctr">
              <a:buClr>
                <a:srgbClr val="2E3456"/>
              </a:buClr>
              <a:buSzPct val="75000"/>
            </a:pPr>
            <a:r>
              <a:rPr lang="en-US" b="0" dirty="0">
                <a:solidFill>
                  <a:schemeClr val="bg1"/>
                </a:solidFill>
                <a:latin typeface="+mn-lt"/>
              </a:rPr>
              <a:t>Claude is a family of advanced large language models (LLMs) developed by Anthropic. </a:t>
            </a:r>
          </a:p>
          <a:p>
            <a:pPr algn="ctr">
              <a:buClr>
                <a:srgbClr val="2E3456"/>
              </a:buClr>
              <a:buSzPct val="75000"/>
            </a:pPr>
            <a:r>
              <a:rPr lang="en-US" b="0" dirty="0">
                <a:solidFill>
                  <a:schemeClr val="bg1"/>
                </a:solidFill>
                <a:latin typeface="+mn-lt"/>
              </a:rPr>
              <a:t>It functions as a helpful, honest, and harmless AI assistant, available through its web interface, mobile apps, and an API for developers to build other AI applications. </a:t>
            </a:r>
          </a:p>
          <a:p>
            <a:pPr algn="ctr">
              <a:buClr>
                <a:srgbClr val="2E3456"/>
              </a:buClr>
              <a:buSzPct val="75000"/>
            </a:pPr>
            <a:r>
              <a:rPr lang="en-US" b="0" dirty="0">
                <a:solidFill>
                  <a:schemeClr val="bg1"/>
                </a:solidFill>
                <a:latin typeface="+mn-lt"/>
              </a:rPr>
              <a:t>Claude excels at conversation, content creation, text analysis, code generation, and image processing, and is distinguished by its large "</a:t>
            </a:r>
            <a:r>
              <a:rPr lang="en-US" b="0" dirty="0">
                <a:solidFill>
                  <a:schemeClr val="bg1"/>
                </a:solidFill>
                <a:latin typeface="+mn-lt"/>
                <a:hlinkClick r:id="rId3">
                  <a:extLst>
                    <a:ext uri="{A12FA001-AC4F-418D-AE19-62706E023703}">
                      <ahyp:hlinkClr xmlns:ahyp="http://schemas.microsoft.com/office/drawing/2018/hyperlinkcolor" val="tx"/>
                    </a:ext>
                  </a:extLst>
                </a:hlinkClick>
              </a:rPr>
              <a:t>context window</a:t>
            </a:r>
            <a:r>
              <a:rPr lang="en-US" b="0" dirty="0">
                <a:solidFill>
                  <a:schemeClr val="bg1"/>
                </a:solidFill>
                <a:latin typeface="+mn-lt"/>
              </a:rPr>
              <a:t>" for handling lengthy documents and its "</a:t>
            </a:r>
            <a:r>
              <a:rPr lang="en-US" b="0" dirty="0">
                <a:solidFill>
                  <a:schemeClr val="bg1"/>
                </a:solidFill>
                <a:latin typeface="+mn-lt"/>
                <a:hlinkClick r:id="rId4">
                  <a:extLst>
                    <a:ext uri="{A12FA001-AC4F-418D-AE19-62706E023703}">
                      <ahyp:hlinkClr xmlns:ahyp="http://schemas.microsoft.com/office/drawing/2018/hyperlinkcolor" val="tx"/>
                    </a:ext>
                  </a:extLst>
                </a:hlinkClick>
              </a:rPr>
              <a:t>Constitutional AI</a:t>
            </a:r>
            <a:r>
              <a:rPr lang="en-US" b="0" dirty="0">
                <a:solidFill>
                  <a:schemeClr val="bg1"/>
                </a:solidFill>
                <a:latin typeface="+mn-lt"/>
              </a:rPr>
              <a:t>" approach for safe and ethical responses.</a:t>
            </a:r>
          </a:p>
          <a:p>
            <a:pPr algn="ctr">
              <a:buClr>
                <a:srgbClr val="2E3456"/>
              </a:buClr>
              <a:buSzPct val="75000"/>
            </a:pPr>
            <a:endParaRPr lang="en-US" dirty="0">
              <a:latin typeface="+mn-lt"/>
            </a:endParaRPr>
          </a:p>
        </p:txBody>
      </p:sp>
      <p:pic>
        <p:nvPicPr>
          <p:cNvPr id="9" name="Picture 8">
            <a:extLst>
              <a:ext uri="{FF2B5EF4-FFF2-40B4-BE49-F238E27FC236}">
                <a16:creationId xmlns:a16="http://schemas.microsoft.com/office/drawing/2014/main" id="{0D4C7BAD-A9C6-5FA2-F4C9-DAF9059FD79C}"/>
              </a:ext>
            </a:extLst>
          </p:cNvPr>
          <p:cNvPicPr>
            <a:picLocks noChangeAspect="1"/>
          </p:cNvPicPr>
          <p:nvPr/>
        </p:nvPicPr>
        <p:blipFill>
          <a:blip r:embed="rId5"/>
          <a:stretch>
            <a:fillRect/>
          </a:stretch>
        </p:blipFill>
        <p:spPr>
          <a:xfrm>
            <a:off x="6553471" y="2049956"/>
            <a:ext cx="5076701" cy="2758088"/>
          </a:xfrm>
          <a:prstGeom prst="rect">
            <a:avLst/>
          </a:prstGeom>
        </p:spPr>
      </p:pic>
      <p:sp>
        <p:nvSpPr>
          <p:cNvPr id="10" name="TextBox 9">
            <a:extLst>
              <a:ext uri="{FF2B5EF4-FFF2-40B4-BE49-F238E27FC236}">
                <a16:creationId xmlns:a16="http://schemas.microsoft.com/office/drawing/2014/main" id="{649A0E8F-94F3-4783-F6A3-714DC4DE270A}"/>
              </a:ext>
            </a:extLst>
          </p:cNvPr>
          <p:cNvSpPr txBox="1"/>
          <p:nvPr/>
        </p:nvSpPr>
        <p:spPr>
          <a:xfrm>
            <a:off x="8410139" y="5507177"/>
            <a:ext cx="3657600" cy="226881"/>
          </a:xfrm>
          <a:prstGeom prst="rect">
            <a:avLst/>
          </a:prstGeom>
          <a:noFill/>
        </p:spPr>
        <p:txBody>
          <a:bodyPr wrap="square" lIns="0" tIns="0" rIns="0" bIns="0" rtlCol="0">
            <a:noAutofit/>
          </a:bodyPr>
          <a:lstStyle/>
          <a:p>
            <a:pPr algn="l"/>
            <a:r>
              <a:rPr lang="en-US" sz="1400" b="0" dirty="0">
                <a:solidFill>
                  <a:schemeClr val="bg1"/>
                </a:solidFill>
                <a:latin typeface="Sage Text" panose="02010503040201060103" pitchFamily="2" charset="77"/>
              </a:rPr>
              <a:t>Note: Claude is being used in this case study but will be replaced by a Sage AI front end at release time.</a:t>
            </a:r>
          </a:p>
        </p:txBody>
      </p:sp>
    </p:spTree>
    <p:extLst>
      <p:ext uri="{BB962C8B-B14F-4D97-AF65-F5344CB8AC3E}">
        <p14:creationId xmlns:p14="http://schemas.microsoft.com/office/powerpoint/2010/main" val="1606459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F2A533D-F1BA-A824-AFBE-0A96FB5B73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F8B583-9A5D-4D08-28D7-8C61D797C06C}"/>
              </a:ext>
            </a:extLst>
          </p:cNvPr>
          <p:cNvSpPr>
            <a:spLocks noGrp="1"/>
          </p:cNvSpPr>
          <p:nvPr>
            <p:ph type="title"/>
          </p:nvPr>
        </p:nvSpPr>
        <p:spPr>
          <a:xfrm>
            <a:off x="411372" y="301486"/>
            <a:ext cx="10423924" cy="594360"/>
          </a:xfrm>
        </p:spPr>
        <p:txBody>
          <a:bodyPr/>
          <a:lstStyle/>
          <a:p>
            <a:r>
              <a:rPr lang="en-US" dirty="0"/>
              <a:t>Downloading the Virtual Machine</a:t>
            </a:r>
          </a:p>
        </p:txBody>
      </p:sp>
      <p:sp>
        <p:nvSpPr>
          <p:cNvPr id="3" name="Text Placeholder 2">
            <a:extLst>
              <a:ext uri="{FF2B5EF4-FFF2-40B4-BE49-F238E27FC236}">
                <a16:creationId xmlns:a16="http://schemas.microsoft.com/office/drawing/2014/main" id="{C8748219-8547-6583-991B-DA99B290BDF5}"/>
              </a:ext>
            </a:extLst>
          </p:cNvPr>
          <p:cNvSpPr>
            <a:spLocks noGrp="1"/>
          </p:cNvSpPr>
          <p:nvPr>
            <p:ph type="body" sz="quarter" idx="11"/>
          </p:nvPr>
        </p:nvSpPr>
        <p:spPr>
          <a:xfrm>
            <a:off x="411371" y="1473582"/>
            <a:ext cx="7142367" cy="4466580"/>
          </a:xfrm>
        </p:spPr>
        <p:txBody>
          <a:bodyPr vert="horz" lIns="0" tIns="45720" rIns="0" bIns="45720" rtlCol="0" anchor="t">
            <a:noAutofit/>
          </a:bodyPr>
          <a:lstStyle/>
          <a:p>
            <a:pPr marL="342900" indent="-342900">
              <a:buClr>
                <a:srgbClr val="2E3456"/>
              </a:buClr>
              <a:buSzPct val="75000"/>
              <a:buFont typeface="Arial" panose="020B0604020202020204" pitchFamily="34" charset="0"/>
              <a:buChar char="•"/>
            </a:pPr>
            <a:r>
              <a:rPr lang="en-US" b="0" dirty="0">
                <a:solidFill>
                  <a:schemeClr val="bg1"/>
                </a:solidFill>
                <a:latin typeface="+mn-lt"/>
              </a:rPr>
              <a:t>The Virtual Image is available for download:</a:t>
            </a:r>
            <a:endParaRPr lang="en-US" sz="1600" b="0" dirty="0">
              <a:solidFill>
                <a:schemeClr val="bg1"/>
              </a:solidFill>
            </a:endParaRPr>
          </a:p>
          <a:p>
            <a:pPr marL="1028065" lvl="2" indent="-342900">
              <a:buClr>
                <a:srgbClr val="2E3456"/>
              </a:buClr>
              <a:buSzPct val="75000"/>
              <a:buFont typeface="Arial" panose="020B0604020202020204" pitchFamily="34" charset="0"/>
              <a:buChar char="•"/>
            </a:pPr>
            <a:r>
              <a:rPr lang="en-US" sz="1400" b="0" dirty="0">
                <a:solidFill>
                  <a:srgbClr val="009900"/>
                </a:solidFill>
                <a:latin typeface="Sage Text"/>
              </a:rPr>
              <a:t>https://sagena.thruinc.net/</a:t>
            </a:r>
            <a:r>
              <a:rPr lang="en-US" sz="1400" dirty="0">
                <a:solidFill>
                  <a:srgbClr val="009900"/>
                </a:solidFill>
                <a:latin typeface="Sage Text"/>
              </a:rPr>
              <a:t>Publishing</a:t>
            </a:r>
            <a:r>
              <a:rPr lang="en-US" sz="1400" b="0" dirty="0">
                <a:solidFill>
                  <a:srgbClr val="009900"/>
                </a:solidFill>
                <a:latin typeface="Sage Text"/>
              </a:rPr>
              <a:t>/</a:t>
            </a:r>
            <a:r>
              <a:rPr lang="en-US" sz="1400" dirty="0">
                <a:solidFill>
                  <a:srgbClr val="009900"/>
                </a:solidFill>
                <a:latin typeface="Sage Text"/>
              </a:rPr>
              <a:t>Link.aspx?LinkID=13JZQOG9Y73GS</a:t>
            </a:r>
            <a:endParaRPr lang="en-US" sz="1400" b="0">
              <a:solidFill>
                <a:srgbClr val="009900"/>
              </a:solidFill>
              <a:latin typeface="+mn-lt"/>
            </a:endParaRPr>
          </a:p>
          <a:p>
            <a:pPr marL="1028065" lvl="2" indent="-342900">
              <a:buClr>
                <a:srgbClr val="2E3456"/>
              </a:buClr>
              <a:buSzPct val="75000"/>
              <a:buFont typeface="Arial" panose="020B0604020202020204" pitchFamily="34" charset="0"/>
              <a:buChar char="•"/>
            </a:pPr>
            <a:r>
              <a:rPr lang="en-US" sz="1400" b="0" dirty="0">
                <a:latin typeface="+mn-lt"/>
              </a:rPr>
              <a:t>Password</a:t>
            </a:r>
            <a:r>
              <a:rPr lang="en-US" sz="1400" dirty="0">
                <a:latin typeface="Sage Text"/>
              </a:rPr>
              <a:t>: Demo?123</a:t>
            </a:r>
          </a:p>
          <a:p>
            <a:pPr marL="342900" indent="-342900">
              <a:buClr>
                <a:srgbClr val="2E3456"/>
              </a:buClr>
              <a:buSzPct val="75000"/>
              <a:buFont typeface="Arial" panose="020B0604020202020204" pitchFamily="34" charset="0"/>
              <a:buChar char="•"/>
            </a:pPr>
            <a:r>
              <a:rPr lang="en-US" b="0" dirty="0">
                <a:solidFill>
                  <a:schemeClr val="bg1"/>
                </a:solidFill>
              </a:rPr>
              <a:t>Virtual Machine is built with VMWare Pro v17</a:t>
            </a:r>
          </a:p>
          <a:p>
            <a:pPr marL="342900" indent="-342900">
              <a:buClr>
                <a:srgbClr val="2E3456"/>
              </a:buClr>
              <a:buSzPct val="75000"/>
              <a:buFont typeface="Arial" panose="020B0604020202020204" pitchFamily="34" charset="0"/>
              <a:buChar char="•"/>
            </a:pPr>
            <a:r>
              <a:rPr lang="en-US" b="0" dirty="0">
                <a:solidFill>
                  <a:schemeClr val="bg1"/>
                </a:solidFill>
              </a:rPr>
              <a:t>Download and unzip the VM image</a:t>
            </a:r>
          </a:p>
          <a:p>
            <a:pPr marL="342900" indent="-342900">
              <a:buClr>
                <a:srgbClr val="2E3456"/>
              </a:buClr>
              <a:buSzPct val="75000"/>
              <a:buFont typeface="Arial" panose="020B0604020202020204" pitchFamily="34" charset="0"/>
              <a:buChar char="•"/>
            </a:pPr>
            <a:r>
              <a:rPr lang="en-US" b="0" dirty="0">
                <a:solidFill>
                  <a:schemeClr val="bg1"/>
                </a:solidFill>
              </a:rPr>
              <a:t>If you do not have VMWare, download and install the VM Ware Player v17.6.3: </a:t>
            </a:r>
            <a:r>
              <a:rPr lang="en-US" sz="1600" b="0" dirty="0">
                <a:solidFill>
                  <a:schemeClr val="bg1"/>
                </a:solidFill>
                <a:hlinkClick r:id="rId3"/>
              </a:rPr>
              <a:t>https://www.techspot.com/downloads/1969-vmware-player.html</a:t>
            </a:r>
            <a:endParaRPr lang="en-US" sz="1600" b="0" dirty="0">
              <a:solidFill>
                <a:schemeClr val="bg1"/>
              </a:solidFill>
            </a:endParaRPr>
          </a:p>
          <a:p>
            <a:pPr marL="342900" indent="-342900">
              <a:buClr>
                <a:srgbClr val="2E3456"/>
              </a:buClr>
              <a:buSzPct val="75000"/>
              <a:buFont typeface="Arial" panose="020B0604020202020204" pitchFamily="34" charset="0"/>
              <a:buChar char="•"/>
            </a:pPr>
            <a:endParaRPr lang="en-US" b="0" dirty="0">
              <a:solidFill>
                <a:schemeClr val="bg1"/>
              </a:solidFill>
            </a:endParaRPr>
          </a:p>
          <a:p>
            <a:pPr marL="342900" indent="-342900">
              <a:buClr>
                <a:srgbClr val="2E3456"/>
              </a:buClr>
              <a:buSzPct val="75000"/>
              <a:buFont typeface="Arial" panose="020B0604020202020204" pitchFamily="34" charset="0"/>
              <a:buChar char="•"/>
            </a:pPr>
            <a:endParaRPr lang="en-US" b="0" dirty="0">
              <a:solidFill>
                <a:schemeClr val="bg1"/>
              </a:solidFill>
              <a:latin typeface="+mn-lt"/>
            </a:endParaRPr>
          </a:p>
        </p:txBody>
      </p:sp>
      <p:pic>
        <p:nvPicPr>
          <p:cNvPr id="8" name="Picture 7">
            <a:extLst>
              <a:ext uri="{FF2B5EF4-FFF2-40B4-BE49-F238E27FC236}">
                <a16:creationId xmlns:a16="http://schemas.microsoft.com/office/drawing/2014/main" id="{09DE25C1-10CE-F154-2A78-3F2D8AF32D96}"/>
              </a:ext>
            </a:extLst>
          </p:cNvPr>
          <p:cNvPicPr>
            <a:picLocks noChangeAspect="1"/>
          </p:cNvPicPr>
          <p:nvPr/>
        </p:nvPicPr>
        <p:blipFill>
          <a:blip r:embed="rId4"/>
          <a:stretch>
            <a:fillRect/>
          </a:stretch>
        </p:blipFill>
        <p:spPr>
          <a:xfrm>
            <a:off x="8403381" y="1719145"/>
            <a:ext cx="2952007" cy="2964732"/>
          </a:xfrm>
          <a:prstGeom prst="rect">
            <a:avLst/>
          </a:prstGeom>
        </p:spPr>
      </p:pic>
    </p:spTree>
    <p:extLst>
      <p:ext uri="{BB962C8B-B14F-4D97-AF65-F5344CB8AC3E}">
        <p14:creationId xmlns:p14="http://schemas.microsoft.com/office/powerpoint/2010/main" val="3652118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7150FF5-765E-9ED2-00AB-482392D44A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796EF9-9751-757B-9B94-E050998AE289}"/>
              </a:ext>
            </a:extLst>
          </p:cNvPr>
          <p:cNvSpPr>
            <a:spLocks noGrp="1"/>
          </p:cNvSpPr>
          <p:nvPr>
            <p:ph type="title"/>
          </p:nvPr>
        </p:nvSpPr>
        <p:spPr>
          <a:xfrm>
            <a:off x="411372" y="301486"/>
            <a:ext cx="10423924" cy="594360"/>
          </a:xfrm>
        </p:spPr>
        <p:txBody>
          <a:bodyPr/>
          <a:lstStyle/>
          <a:p>
            <a:r>
              <a:rPr lang="en-US" dirty="0"/>
              <a:t>Selecting the Virtual Machine</a:t>
            </a:r>
          </a:p>
        </p:txBody>
      </p:sp>
      <p:sp>
        <p:nvSpPr>
          <p:cNvPr id="3" name="Text Placeholder 2">
            <a:extLst>
              <a:ext uri="{FF2B5EF4-FFF2-40B4-BE49-F238E27FC236}">
                <a16:creationId xmlns:a16="http://schemas.microsoft.com/office/drawing/2014/main" id="{17521C60-05F5-B387-37AB-7207ABA52C34}"/>
              </a:ext>
            </a:extLst>
          </p:cNvPr>
          <p:cNvSpPr>
            <a:spLocks noGrp="1"/>
          </p:cNvSpPr>
          <p:nvPr>
            <p:ph type="body" sz="quarter" idx="11"/>
          </p:nvPr>
        </p:nvSpPr>
        <p:spPr>
          <a:xfrm>
            <a:off x="411372" y="1473582"/>
            <a:ext cx="5949672" cy="4466580"/>
          </a:xfrm>
        </p:spPr>
        <p:txBody>
          <a:bodyPr/>
          <a:lstStyle/>
          <a:p>
            <a:pPr marL="342900" indent="-342900">
              <a:buClr>
                <a:srgbClr val="2E3456"/>
              </a:buClr>
              <a:buSzPct val="75000"/>
              <a:buFont typeface="Arial" panose="020B0604020202020204" pitchFamily="34" charset="0"/>
              <a:buChar char="•"/>
            </a:pPr>
            <a:r>
              <a:rPr lang="en-US" b="0" dirty="0">
                <a:solidFill>
                  <a:schemeClr val="bg1"/>
                </a:solidFill>
                <a:latin typeface="+mn-lt"/>
              </a:rPr>
              <a:t>Run VMWare Player</a:t>
            </a:r>
          </a:p>
          <a:p>
            <a:pPr marL="342900" indent="-342900">
              <a:buClr>
                <a:srgbClr val="2E3456"/>
              </a:buClr>
              <a:buSzPct val="75000"/>
              <a:buFont typeface="Arial" panose="020B0604020202020204" pitchFamily="34" charset="0"/>
              <a:buChar char="•"/>
            </a:pPr>
            <a:r>
              <a:rPr lang="en-US" b="0" dirty="0">
                <a:solidFill>
                  <a:schemeClr val="bg1"/>
                </a:solidFill>
                <a:latin typeface="+mn-lt"/>
              </a:rPr>
              <a:t>Select ‘</a:t>
            </a:r>
            <a:r>
              <a:rPr lang="en-US" dirty="0">
                <a:solidFill>
                  <a:schemeClr val="bg1"/>
                </a:solidFill>
                <a:latin typeface="+mn-lt"/>
              </a:rPr>
              <a:t>Open a Virtual Machine</a:t>
            </a:r>
            <a:r>
              <a:rPr lang="en-US" b="0" dirty="0">
                <a:solidFill>
                  <a:schemeClr val="bg1"/>
                </a:solidFill>
                <a:latin typeface="+mn-lt"/>
              </a:rPr>
              <a:t>’</a:t>
            </a:r>
          </a:p>
          <a:p>
            <a:pPr marL="342900" indent="-342900">
              <a:buClr>
                <a:srgbClr val="2E3456"/>
              </a:buClr>
              <a:buSzPct val="75000"/>
              <a:buFont typeface="Arial" panose="020B0604020202020204" pitchFamily="34" charset="0"/>
              <a:buChar char="•"/>
            </a:pPr>
            <a:r>
              <a:rPr lang="en-US" b="0" dirty="0">
                <a:solidFill>
                  <a:schemeClr val="bg1"/>
                </a:solidFill>
                <a:latin typeface="+mn-lt"/>
              </a:rPr>
              <a:t>Select the ‘</a:t>
            </a:r>
            <a:r>
              <a:rPr lang="en-US" dirty="0">
                <a:solidFill>
                  <a:schemeClr val="bg1"/>
                </a:solidFill>
                <a:latin typeface="+mn-lt"/>
              </a:rPr>
              <a:t>Sage 300 AI Demo.vmx</a:t>
            </a:r>
            <a:r>
              <a:rPr lang="en-US" b="0" dirty="0">
                <a:solidFill>
                  <a:schemeClr val="bg1"/>
                </a:solidFill>
                <a:latin typeface="+mn-lt"/>
              </a:rPr>
              <a:t>’ file from the downloaded and extracted location</a:t>
            </a:r>
          </a:p>
          <a:p>
            <a:pPr marL="342900" indent="-342900">
              <a:buClr>
                <a:srgbClr val="2E3456"/>
              </a:buClr>
              <a:buSzPct val="75000"/>
              <a:buFont typeface="Arial" panose="020B0604020202020204" pitchFamily="34" charset="0"/>
              <a:buChar char="•"/>
            </a:pPr>
            <a:r>
              <a:rPr lang="en-US" b="0" dirty="0">
                <a:solidFill>
                  <a:schemeClr val="bg1"/>
                </a:solidFill>
                <a:latin typeface="+mn-lt"/>
              </a:rPr>
              <a:t>Select and Run the ‘</a:t>
            </a:r>
            <a:r>
              <a:rPr lang="en-US" dirty="0">
                <a:solidFill>
                  <a:schemeClr val="bg1"/>
                </a:solidFill>
                <a:latin typeface="+mn-lt"/>
              </a:rPr>
              <a:t>Sage 300 AI Demo</a:t>
            </a:r>
            <a:r>
              <a:rPr lang="en-US" b="0" dirty="0">
                <a:solidFill>
                  <a:schemeClr val="bg1"/>
                </a:solidFill>
                <a:latin typeface="+mn-lt"/>
              </a:rPr>
              <a:t>’</a:t>
            </a:r>
          </a:p>
          <a:p>
            <a:pPr marL="1028494" lvl="2" indent="-342900">
              <a:buClr>
                <a:srgbClr val="2E3456"/>
              </a:buClr>
              <a:buSzPct val="75000"/>
              <a:buFont typeface="Arial" panose="020B0604020202020204" pitchFamily="34" charset="0"/>
              <a:buChar char="•"/>
            </a:pPr>
            <a:r>
              <a:rPr lang="en-US" sz="1600" dirty="0">
                <a:latin typeface="+mn-lt"/>
              </a:rPr>
              <a:t>Password: Demo?123</a:t>
            </a:r>
          </a:p>
          <a:p>
            <a:pPr marL="1028494" lvl="2" indent="-342900">
              <a:buClr>
                <a:srgbClr val="2E3456"/>
              </a:buClr>
              <a:buSzPct val="75000"/>
              <a:buFont typeface="Arial" panose="020B0604020202020204" pitchFamily="34" charset="0"/>
              <a:buChar char="•"/>
            </a:pPr>
            <a:r>
              <a:rPr lang="en-US" sz="1600" dirty="0"/>
              <a:t>Note: Edit virtual machine settings as needed (default config is 12GB of memory)</a:t>
            </a:r>
          </a:p>
          <a:p>
            <a:pPr marL="1028494" lvl="2" indent="-342900">
              <a:buClr>
                <a:srgbClr val="2E3456"/>
              </a:buClr>
              <a:buSzPct val="75000"/>
              <a:buFont typeface="Arial" panose="020B0604020202020204" pitchFamily="34" charset="0"/>
              <a:buChar char="•"/>
            </a:pPr>
            <a:r>
              <a:rPr lang="en-US" sz="1600" b="0" dirty="0">
                <a:solidFill>
                  <a:schemeClr val="bg1"/>
                </a:solidFill>
                <a:latin typeface="+mn-lt"/>
              </a:rPr>
              <a:t>Select ‘</a:t>
            </a:r>
            <a:r>
              <a:rPr lang="en-US" sz="1600" b="1" dirty="0">
                <a:solidFill>
                  <a:schemeClr val="bg1"/>
                </a:solidFill>
                <a:latin typeface="+mn-lt"/>
              </a:rPr>
              <a:t>Play virtual machine</a:t>
            </a:r>
            <a:r>
              <a:rPr lang="en-US" sz="1600" b="0" dirty="0">
                <a:solidFill>
                  <a:schemeClr val="bg1"/>
                </a:solidFill>
                <a:latin typeface="+mn-lt"/>
              </a:rPr>
              <a:t>’</a:t>
            </a:r>
          </a:p>
          <a:p>
            <a:pPr marL="342900" indent="-342900">
              <a:buClr>
                <a:srgbClr val="2E3456"/>
              </a:buClr>
              <a:buSzPct val="75000"/>
              <a:buFont typeface="Arial" panose="020B0604020202020204" pitchFamily="34" charset="0"/>
              <a:buChar char="•"/>
            </a:pPr>
            <a:endParaRPr lang="en-US" b="0" dirty="0">
              <a:solidFill>
                <a:schemeClr val="bg1"/>
              </a:solidFill>
            </a:endParaRPr>
          </a:p>
          <a:p>
            <a:pPr marL="342900" indent="-342900">
              <a:buClr>
                <a:srgbClr val="2E3456"/>
              </a:buClr>
              <a:buSzPct val="75000"/>
              <a:buFont typeface="Arial" panose="020B0604020202020204" pitchFamily="34" charset="0"/>
              <a:buChar char="•"/>
            </a:pPr>
            <a:endParaRPr lang="en-US" b="0" dirty="0">
              <a:solidFill>
                <a:schemeClr val="bg1"/>
              </a:solidFill>
              <a:latin typeface="+mn-lt"/>
            </a:endParaRPr>
          </a:p>
        </p:txBody>
      </p:sp>
      <p:pic>
        <p:nvPicPr>
          <p:cNvPr id="6" name="Picture 5">
            <a:extLst>
              <a:ext uri="{FF2B5EF4-FFF2-40B4-BE49-F238E27FC236}">
                <a16:creationId xmlns:a16="http://schemas.microsoft.com/office/drawing/2014/main" id="{4F082DED-B593-C740-8764-5725CC4A2A5D}"/>
              </a:ext>
            </a:extLst>
          </p:cNvPr>
          <p:cNvPicPr>
            <a:picLocks noChangeAspect="1"/>
          </p:cNvPicPr>
          <p:nvPr/>
        </p:nvPicPr>
        <p:blipFill>
          <a:blip r:embed="rId3"/>
          <a:stretch>
            <a:fillRect/>
          </a:stretch>
        </p:blipFill>
        <p:spPr>
          <a:xfrm>
            <a:off x="6826144" y="1550725"/>
            <a:ext cx="4945962" cy="4074338"/>
          </a:xfrm>
          <a:prstGeom prst="rect">
            <a:avLst/>
          </a:prstGeom>
        </p:spPr>
      </p:pic>
    </p:spTree>
    <p:extLst>
      <p:ext uri="{BB962C8B-B14F-4D97-AF65-F5344CB8AC3E}">
        <p14:creationId xmlns:p14="http://schemas.microsoft.com/office/powerpoint/2010/main" val="1166286643"/>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Arial"/>
        <a:ea typeface="Arial"/>
        <a:cs typeface="Arial"/>
      </a:majorFont>
      <a:minorFont>
        <a:latin typeface="Arial"/>
        <a:ea typeface="Arial"/>
        <a:cs typeface="Arial"/>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6400" b="0" i="1" u="none" strike="noStrike" cap="none" spc="0" normalizeH="0" baseline="0">
            <a:ln>
              <a:noFill/>
            </a:ln>
            <a:solidFill>
              <a:srgbClr val="75787B"/>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059A952F16A343A8A7B2E678467AA6" ma:contentTypeVersion="22" ma:contentTypeDescription="Create a new document." ma:contentTypeScope="" ma:versionID="6ae5951ef210f43c0e03217e66ef129d">
  <xsd:schema xmlns:xsd="http://www.w3.org/2001/XMLSchema" xmlns:xs="http://www.w3.org/2001/XMLSchema" xmlns:p="http://schemas.microsoft.com/office/2006/metadata/properties" xmlns:ns1="http://schemas.microsoft.com/sharepoint/v3" xmlns:ns2="4d49329a-9496-4508-8f0d-9183f93f0b06" xmlns:ns3="e53874ae-5679-4112-be78-8976d1c16aa1" xmlns:ns4="d89e5f70-fd49-439e-a7ae-5bc22913385e" targetNamespace="http://schemas.microsoft.com/office/2006/metadata/properties" ma:root="true" ma:fieldsID="9653a50670888706678930e60ff94f0a" ns1:_="" ns2:_="" ns3:_="" ns4:_="">
    <xsd:import namespace="http://schemas.microsoft.com/sharepoint/v3"/>
    <xsd:import namespace="4d49329a-9496-4508-8f0d-9183f93f0b06"/>
    <xsd:import namespace="e53874ae-5679-4112-be78-8976d1c16aa1"/>
    <xsd:import namespace="d89e5f70-fd49-439e-a7ae-5bc22913385e"/>
    <xsd:element name="properties">
      <xsd:complexType>
        <xsd:sequence>
          <xsd:element name="documentManagement">
            <xsd:complexType>
              <xsd:all>
                <xsd:element ref="ns2:SharedWithUsers" minOccurs="0"/>
                <xsd:element ref="ns2:SharedWithDetails" minOccurs="0"/>
                <xsd:element ref="ns3:LastSharedByUser" minOccurs="0"/>
                <xsd:element ref="ns3:LastSharedByTime" minOccurs="0"/>
                <xsd:element ref="ns1:_ip_UnifiedCompliancePolicyProperties" minOccurs="0"/>
                <xsd:element ref="ns1:_ip_UnifiedCompliancePolicyUIAction"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element ref="ns4:MediaLengthInSeconds" minOccurs="0"/>
                <xsd:element ref="ns4:lcf76f155ced4ddcb4097134ff3c332f" minOccurs="0"/>
                <xsd:element ref="ns2:TaxCatchAll" minOccurs="0"/>
                <xsd:element ref="ns4:MediaServiceObjectDetectorVersion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description="" ma:hidden="true" ma:internalName="_ip_UnifiedCompliancePolicyProperties">
      <xsd:simpleType>
        <xsd:restriction base="dms:Note"/>
      </xsd:simpleType>
    </xsd:element>
    <xsd:element name="_ip_UnifiedCompliancePolicyUIAction" ma:index="13"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49329a-9496-4508-8f0d-9183f93f0b0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27" nillable="true" ma:displayName="Taxonomy Catch All Column" ma:hidden="true" ma:list="{3a178abe-726c-40b0-9e29-bb40f11f619a}" ma:internalName="TaxCatchAll" ma:showField="CatchAllData" ma:web="4d49329a-9496-4508-8f0d-9183f93f0b0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53874ae-5679-4112-be78-8976d1c16aa1" elementFormDefault="qualified">
    <xsd:import namespace="http://schemas.microsoft.com/office/2006/documentManagement/types"/>
    <xsd:import namespace="http://schemas.microsoft.com/office/infopath/2007/PartnerControls"/>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89e5f70-fd49-439e-a7ae-5bc22913385e"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AutoTags" ma:index="17" nillable="true" ma:displayName="MediaServiceAutoTags" ma:description="" ma:internalName="MediaServiceAutoTags" ma:readOnly="true">
      <xsd:simpleType>
        <xsd:restriction base="dms:Text"/>
      </xsd:simpleType>
    </xsd:element>
    <xsd:element name="MediaServiceLocation" ma:index="18" nillable="true" ma:displayName="MediaServiceLocation" ma:description="" ma:internalName="MediaServiceLocation" ma:readOnly="true">
      <xsd:simpleType>
        <xsd:restriction base="dms:Text"/>
      </xsd:simpleType>
    </xsd:element>
    <xsd:element name="MediaServiceOCR" ma:index="19" nillable="true" ma:displayName="MediaServiceOCR" ma:internalName="MediaServiceOCR" ma:readOnly="true">
      <xsd:simpleType>
        <xsd:restriction base="dms:Note">
          <xsd:maxLength value="255"/>
        </xsd:restriction>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LengthInSeconds" ma:index="24"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2b9d7700-8801-4e65-905e-5029f7d3d66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4d49329a-9496-4508-8f0d-9183f93f0b06" xsi:nil="true"/>
    <_ip_UnifiedCompliancePolicyProperties xmlns="http://schemas.microsoft.com/sharepoint/v3" xsi:nil="true"/>
    <lcf76f155ced4ddcb4097134ff3c332f xmlns="d89e5f70-fd49-439e-a7ae-5bc22913385e">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76D189-09CD-4BED-A78F-2FAA945B11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d49329a-9496-4508-8f0d-9183f93f0b06"/>
    <ds:schemaRef ds:uri="e53874ae-5679-4112-be78-8976d1c16aa1"/>
    <ds:schemaRef ds:uri="d89e5f70-fd49-439e-a7ae-5bc229133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E8CCD3-1844-47C3-8C93-A5476582F230}">
  <ds:schemaRefs>
    <ds:schemaRef ds:uri="http://schemas.microsoft.com/office/2006/metadata/properties"/>
    <ds:schemaRef ds:uri="http://schemas.microsoft.com/office/infopath/2007/PartnerControls"/>
    <ds:schemaRef ds:uri="http://schemas.microsoft.com/sharepoint/v3"/>
    <ds:schemaRef ds:uri="4d49329a-9496-4508-8f0d-9183f93f0b06"/>
    <ds:schemaRef ds:uri="d89e5f70-fd49-439e-a7ae-5bc22913385e"/>
  </ds:schemaRefs>
</ds:datastoreItem>
</file>

<file path=customXml/itemProps3.xml><?xml version="1.0" encoding="utf-8"?>
<ds:datastoreItem xmlns:ds="http://schemas.openxmlformats.org/officeDocument/2006/customXml" ds:itemID="{78F07F45-C89F-493A-B92A-F652F03230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Sage_Brand_PowerPoint_Template_May2021</Template>
  <TotalTime>43146</TotalTime>
  <Words>2253</Words>
  <Application>Microsoft Office PowerPoint</Application>
  <PresentationFormat>Custom</PresentationFormat>
  <Paragraphs>210</Paragraphs>
  <Slides>22</Slides>
  <Notes>20</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Arial Regular</vt:lpstr>
      <vt:lpstr>Helvetica Neue</vt:lpstr>
      <vt:lpstr>Sage Headline Black</vt:lpstr>
      <vt:lpstr>Sage Text</vt:lpstr>
      <vt:lpstr>Sage Text Light</vt:lpstr>
      <vt:lpstr>Office Theme</vt:lpstr>
      <vt:lpstr>Sage 300 Model Context Protocol Case Study</vt:lpstr>
      <vt:lpstr>Welcome</vt:lpstr>
      <vt:lpstr>How MCP adds value</vt:lpstr>
      <vt:lpstr>MCP Case Study</vt:lpstr>
      <vt:lpstr>What’s involved in the evaluation?</vt:lpstr>
      <vt:lpstr>What is MCP and what does it provide?</vt:lpstr>
      <vt:lpstr>What is Claude?</vt:lpstr>
      <vt:lpstr>Downloading the Virtual Machine</vt:lpstr>
      <vt:lpstr>Selecting the Virtual Machine</vt:lpstr>
      <vt:lpstr>Accessing the Virtual Machine</vt:lpstr>
      <vt:lpstr>Installing Claude</vt:lpstr>
      <vt:lpstr>About Claude</vt:lpstr>
      <vt:lpstr>Understanding the architecture</vt:lpstr>
      <vt:lpstr>Explaining the MCP Configuration</vt:lpstr>
      <vt:lpstr>Running the MCP Configuration</vt:lpstr>
      <vt:lpstr>Explaining the Claude UI</vt:lpstr>
      <vt:lpstr>Asking a question</vt:lpstr>
      <vt:lpstr>Sample requests</vt:lpstr>
      <vt:lpstr>More sample requests</vt:lpstr>
      <vt:lpstr>Troubleshooting and Support</vt:lpstr>
      <vt:lpstr>Feedback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PowerPoint Template</dc:title>
  <dc:creator>GOUX, Emilie</dc:creator>
  <cp:lastModifiedBy>Thomas, John</cp:lastModifiedBy>
  <cp:revision>254</cp:revision>
  <cp:lastPrinted>2017-11-01T18:10:23Z</cp:lastPrinted>
  <dcterms:created xsi:type="dcterms:W3CDTF">2021-05-10T06:46:55Z</dcterms:created>
  <dcterms:modified xsi:type="dcterms:W3CDTF">2025-10-12T15:32:04Z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0x010100FA059A952F16A343A8A7B2E678467AA6</vt:lpwstr>
  </property>
  <property fmtid="{D5CDD505-2E9C-101B-9397-08002B2CF9AE}" pid="3" name="MediaServiceImageTags">
    <vt:lpwstr/>
  </property>
</Properties>
</file>